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77" r:id="rId4"/>
    <p:sldId id="278" r:id="rId5"/>
    <p:sldId id="260" r:id="rId6"/>
    <p:sldId id="268" r:id="rId7"/>
    <p:sldId id="269" r:id="rId8"/>
    <p:sldId id="270" r:id="rId9"/>
    <p:sldId id="271" r:id="rId10"/>
    <p:sldId id="272" r:id="rId11"/>
    <p:sldId id="263" r:id="rId12"/>
    <p:sldId id="280" r:id="rId13"/>
    <p:sldId id="279" r:id="rId14"/>
    <p:sldId id="261" r:id="rId15"/>
    <p:sldId id="264" r:id="rId16"/>
    <p:sldId id="267" r:id="rId17"/>
    <p:sldId id="276" r:id="rId18"/>
    <p:sldId id="259" r:id="rId19"/>
    <p:sldId id="266" r:id="rId20"/>
    <p:sldId id="265" r:id="rId21"/>
    <p:sldId id="274" r:id="rId22"/>
    <p:sldId id="273" r:id="rId23"/>
  </p:sldIdLst>
  <p:sldSz cx="18288000" cy="10287000"/>
  <p:notesSz cx="6858000" cy="9144000"/>
  <p:embeddedFontLst>
    <p:embeddedFont>
      <p:font typeface="Mirza" panose="020B0604020202020204" charset="-78"/>
      <p:regular r:id="rId24"/>
    </p:embeddedFont>
    <p:embeddedFont>
      <p:font typeface="Open Sans" pitchFamily="2" charset="0"/>
      <p:regular r:id="rId25"/>
      <p:bold r:id="rId26"/>
      <p:italic r:id="rId27"/>
      <p:boldItalic r:id="rId28"/>
    </p:embeddedFont>
    <p:embeddedFont>
      <p:font typeface="Open Sans Bold" pitchFamily="2" charset="0"/>
      <p:regular r:id="rId29"/>
      <p:bold r:id="rId30"/>
    </p:embeddedFont>
    <p:embeddedFont>
      <p:font typeface="Open Sans Medium" pitchFamily="2" charset="0"/>
      <p:regular r:id="rId31"/>
      <p:italic r:id="rId32"/>
    </p:embeddedFont>
    <p:embeddedFont>
      <p:font typeface="Poppins Bold" panose="00000800000000000000" pitchFamily="2" charset="0"/>
      <p:regular r:id="rId33"/>
      <p:bold r:id="rId34"/>
    </p:embeddedFont>
    <p:embeddedFont>
      <p:font typeface="Poppins Semi-Bold" panose="020B0604020202020204" charset="0"/>
      <p:regular r:id="rId3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1" d="100"/>
          <a:sy n="41" d="100"/>
        </p:scale>
        <p:origin x="972" y="4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font" Target="fonts/font11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33" Type="http://schemas.openxmlformats.org/officeDocument/2006/relationships/font" Target="fonts/font10.fntdata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32" Type="http://schemas.openxmlformats.org/officeDocument/2006/relationships/font" Target="fonts/font9.fntdata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5.fntdata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font" Target="fonts/font7.fntdata"/><Relationship Id="rId35" Type="http://schemas.openxmlformats.org/officeDocument/2006/relationships/font" Target="fonts/font12.fntdata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3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svg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image" Target="../media/image3.svg"/><Relationship Id="rId7" Type="http://schemas.openxmlformats.org/officeDocument/2006/relationships/image" Target="../media/image21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11" Type="http://schemas.openxmlformats.org/officeDocument/2006/relationships/image" Target="../media/image4.png"/><Relationship Id="rId5" Type="http://schemas.openxmlformats.org/officeDocument/2006/relationships/image" Target="../media/image19.svg"/><Relationship Id="rId10" Type="http://schemas.openxmlformats.org/officeDocument/2006/relationships/image" Target="../media/image24.svg"/><Relationship Id="rId4" Type="http://schemas.openxmlformats.org/officeDocument/2006/relationships/image" Target="../media/image18.png"/><Relationship Id="rId9" Type="http://schemas.openxmlformats.org/officeDocument/2006/relationships/image" Target="../media/image2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28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989" b="-8989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3070423" y="-930077"/>
            <a:ext cx="12147155" cy="12147155"/>
            <a:chOff x="0" y="0"/>
            <a:chExt cx="812800" cy="8128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>
                <a:alpha val="9804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76200" y="123825"/>
              <a:ext cx="660400" cy="61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46"/>
                </a:lnSpc>
              </a:pPr>
              <a:endParaRPr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5884208" y="6270505"/>
            <a:ext cx="6519585" cy="766073"/>
            <a:chOff x="0" y="0"/>
            <a:chExt cx="3458625" cy="40640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458625" cy="406400"/>
            </a:xfrm>
            <a:custGeom>
              <a:avLst/>
              <a:gdLst/>
              <a:ahLst/>
              <a:cxnLst/>
              <a:rect l="l" t="t" r="r" b="b"/>
              <a:pathLst>
                <a:path w="3458625" h="406400">
                  <a:moveTo>
                    <a:pt x="3255425" y="0"/>
                  </a:moveTo>
                  <a:cubicBezTo>
                    <a:pt x="3367649" y="0"/>
                    <a:pt x="3458625" y="90976"/>
                    <a:pt x="3458625" y="203200"/>
                  </a:cubicBezTo>
                  <a:cubicBezTo>
                    <a:pt x="3458625" y="315424"/>
                    <a:pt x="3367649" y="406400"/>
                    <a:pt x="325542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0" y="47625"/>
              <a:ext cx="3458625" cy="358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46"/>
                </a:lnSpc>
              </a:pPr>
              <a:endParaRPr/>
            </a:p>
          </p:txBody>
        </p:sp>
      </p:grpSp>
      <p:sp>
        <p:nvSpPr>
          <p:cNvPr id="9" name="Freeform 9"/>
          <p:cNvSpPr/>
          <p:nvPr/>
        </p:nvSpPr>
        <p:spPr>
          <a:xfrm>
            <a:off x="1028700" y="9058699"/>
            <a:ext cx="509579" cy="127395"/>
          </a:xfrm>
          <a:custGeom>
            <a:avLst/>
            <a:gdLst/>
            <a:ahLst/>
            <a:cxnLst/>
            <a:rect l="l" t="t" r="r" b="b"/>
            <a:pathLst>
              <a:path w="509579" h="127395">
                <a:moveTo>
                  <a:pt x="0" y="0"/>
                </a:moveTo>
                <a:lnTo>
                  <a:pt x="509579" y="0"/>
                </a:lnTo>
                <a:lnTo>
                  <a:pt x="509579" y="127395"/>
                </a:lnTo>
                <a:lnTo>
                  <a:pt x="0" y="1273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6749721" y="9058699"/>
            <a:ext cx="509579" cy="127395"/>
          </a:xfrm>
          <a:custGeom>
            <a:avLst/>
            <a:gdLst/>
            <a:ahLst/>
            <a:cxnLst/>
            <a:rect l="l" t="t" r="r" b="b"/>
            <a:pathLst>
              <a:path w="509579" h="127395">
                <a:moveTo>
                  <a:pt x="0" y="0"/>
                </a:moveTo>
                <a:lnTo>
                  <a:pt x="509579" y="0"/>
                </a:lnTo>
                <a:lnTo>
                  <a:pt x="509579" y="127395"/>
                </a:lnTo>
                <a:lnTo>
                  <a:pt x="0" y="1273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11" name="Group 11"/>
          <p:cNvGrpSpPr/>
          <p:nvPr/>
        </p:nvGrpSpPr>
        <p:grpSpPr>
          <a:xfrm>
            <a:off x="405603" y="523255"/>
            <a:ext cx="16844172" cy="1282543"/>
            <a:chOff x="0" y="0"/>
            <a:chExt cx="22458896" cy="1710057"/>
          </a:xfrm>
        </p:grpSpPr>
        <p:grpSp>
          <p:nvGrpSpPr>
            <p:cNvPr id="12" name="Group 12"/>
            <p:cNvGrpSpPr/>
            <p:nvPr/>
          </p:nvGrpSpPr>
          <p:grpSpPr>
            <a:xfrm>
              <a:off x="23747" y="63228"/>
              <a:ext cx="17003256" cy="1583601"/>
              <a:chOff x="0" y="0"/>
              <a:chExt cx="3358668" cy="31281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3358668" cy="312810"/>
              </a:xfrm>
              <a:custGeom>
                <a:avLst/>
                <a:gdLst/>
                <a:ahLst/>
                <a:cxnLst/>
                <a:rect l="l" t="t" r="r" b="b"/>
                <a:pathLst>
                  <a:path w="3358668" h="312810">
                    <a:moveTo>
                      <a:pt x="30962" y="0"/>
                    </a:moveTo>
                    <a:lnTo>
                      <a:pt x="3327706" y="0"/>
                    </a:lnTo>
                    <a:cubicBezTo>
                      <a:pt x="3344806" y="0"/>
                      <a:pt x="3358668" y="13862"/>
                      <a:pt x="3358668" y="30962"/>
                    </a:cubicBezTo>
                    <a:lnTo>
                      <a:pt x="3358668" y="281848"/>
                    </a:lnTo>
                    <a:cubicBezTo>
                      <a:pt x="3358668" y="290060"/>
                      <a:pt x="3355406" y="297935"/>
                      <a:pt x="3349599" y="303742"/>
                    </a:cubicBezTo>
                    <a:cubicBezTo>
                      <a:pt x="3343793" y="309548"/>
                      <a:pt x="3335918" y="312810"/>
                      <a:pt x="3327706" y="312810"/>
                    </a:cubicBezTo>
                    <a:lnTo>
                      <a:pt x="30962" y="312810"/>
                    </a:lnTo>
                    <a:cubicBezTo>
                      <a:pt x="13862" y="312810"/>
                      <a:pt x="0" y="298948"/>
                      <a:pt x="0" y="281848"/>
                    </a:cubicBezTo>
                    <a:lnTo>
                      <a:pt x="0" y="30962"/>
                    </a:lnTo>
                    <a:cubicBezTo>
                      <a:pt x="0" y="13862"/>
                      <a:pt x="13862" y="0"/>
                      <a:pt x="30962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0" y="-38100"/>
                <a:ext cx="3358668" cy="3509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5" name="Freeform 15"/>
            <p:cNvSpPr/>
            <p:nvPr/>
          </p:nvSpPr>
          <p:spPr>
            <a:xfrm>
              <a:off x="0" y="0"/>
              <a:ext cx="17027003" cy="1710057"/>
            </a:xfrm>
            <a:custGeom>
              <a:avLst/>
              <a:gdLst/>
              <a:ahLst/>
              <a:cxnLst/>
              <a:rect l="l" t="t" r="r" b="b"/>
              <a:pathLst>
                <a:path w="17027003" h="1710057">
                  <a:moveTo>
                    <a:pt x="0" y="0"/>
                  </a:moveTo>
                  <a:lnTo>
                    <a:pt x="17027003" y="0"/>
                  </a:lnTo>
                  <a:lnTo>
                    <a:pt x="17027003" y="1710057"/>
                  </a:lnTo>
                  <a:lnTo>
                    <a:pt x="0" y="1710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49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17027003" y="721552"/>
              <a:ext cx="5431893" cy="3145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746"/>
                </a:lnSpc>
              </a:pPr>
              <a:r>
                <a:rPr lang="en-US" sz="18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Seminar Internasional</a:t>
              </a:r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2873916" y="3056029"/>
            <a:ext cx="12540168" cy="16998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39"/>
              </a:lnSpc>
            </a:pPr>
            <a:r>
              <a:rPr lang="en-US" sz="12999" dirty="0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HIJRAH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1762026" y="4576601"/>
            <a:ext cx="14652084" cy="156318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1439"/>
              </a:lnSpc>
            </a:pPr>
            <a:r>
              <a:rPr lang="en-US" sz="12999" dirty="0">
                <a:solidFill>
                  <a:srgbClr val="FACA2A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In The Digital Era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6077265" y="6371661"/>
            <a:ext cx="6133469" cy="5128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64"/>
              </a:lnSpc>
            </a:pPr>
            <a:r>
              <a:rPr lang="en-US" sz="3002" dirty="0">
                <a:solidFill>
                  <a:srgbClr val="18306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International Seminar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4146258" y="8990968"/>
            <a:ext cx="9883621" cy="9677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21"/>
              </a:lnSpc>
            </a:pPr>
            <a:r>
              <a:rPr lang="en-US" sz="2599" spc="564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DR. AKHMAD  FAUZI HAMZAH,  SHI, M.PD.I</a:t>
            </a:r>
          </a:p>
          <a:p>
            <a:pPr algn="ctr">
              <a:lnSpc>
                <a:spcPts val="2521"/>
              </a:lnSpc>
            </a:pPr>
            <a:r>
              <a:rPr lang="en-US" sz="2599" spc="564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Universitas Islam </a:t>
            </a:r>
            <a:r>
              <a:rPr lang="en-US" sz="2599" spc="564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Internasional</a:t>
            </a:r>
            <a:endParaRPr lang="en-US" sz="2599" spc="564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ctr">
              <a:lnSpc>
                <a:spcPts val="2521"/>
              </a:lnSpc>
            </a:pPr>
            <a:r>
              <a:rPr lang="en-US" sz="2599" spc="564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Darullughah</a:t>
            </a:r>
            <a:r>
              <a:rPr lang="en-US" sz="2599" spc="564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99" spc="564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Wadda’wah</a:t>
            </a:r>
            <a:endParaRPr lang="en-US" sz="2599" spc="564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75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697188"/>
            <a:ext cx="18288000" cy="3589812"/>
            <a:chOff x="0" y="0"/>
            <a:chExt cx="24384000" cy="4786417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35268" b="35268"/>
            <a:stretch>
              <a:fillRect/>
            </a:stretch>
          </p:blipFill>
          <p:spPr>
            <a:xfrm>
              <a:off x="0" y="0"/>
              <a:ext cx="24384000" cy="4786417"/>
            </a:xfrm>
            <a:prstGeom prst="rect">
              <a:avLst/>
            </a:prstGeom>
          </p:spPr>
        </p:pic>
      </p:grpSp>
      <p:sp>
        <p:nvSpPr>
          <p:cNvPr id="4" name="AutoShape 4"/>
          <p:cNvSpPr/>
          <p:nvPr/>
        </p:nvSpPr>
        <p:spPr>
          <a:xfrm>
            <a:off x="8657035" y="3396733"/>
            <a:ext cx="973931" cy="0"/>
          </a:xfrm>
          <a:prstGeom prst="line">
            <a:avLst/>
          </a:prstGeom>
          <a:ln w="95250" cap="flat">
            <a:solidFill>
              <a:srgbClr val="18306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TextBox 5"/>
          <p:cNvSpPr txBox="1"/>
          <p:nvPr/>
        </p:nvSpPr>
        <p:spPr>
          <a:xfrm>
            <a:off x="4294383" y="2158210"/>
            <a:ext cx="9699234" cy="842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20"/>
              </a:lnSpc>
            </a:pPr>
            <a:r>
              <a:rPr lang="en-US" sz="60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Hijrah di Era Digital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06676" y="3730108"/>
            <a:ext cx="16074647" cy="1827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84"/>
              </a:lnSpc>
            </a:pPr>
            <a:r>
              <a:rPr lang="en-US" sz="343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“Perubahan dan penyesuaian diri seorang Muslim terhadap teknologi digital, dengan tetap menjunjung tinggi nilai-nilai dan prinsip-prinsip Islam”</a:t>
            </a:r>
          </a:p>
          <a:p>
            <a:pPr algn="l">
              <a:lnSpc>
                <a:spcPts val="4884"/>
              </a:lnSpc>
            </a:pPr>
            <a:endParaRPr lang="en-US" sz="3439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350924" y="5416033"/>
            <a:ext cx="16074647" cy="1208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84"/>
              </a:lnSpc>
            </a:pPr>
            <a:r>
              <a:rPr lang="en-US" sz="343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Dengan teknologi, mampu menembus segala ruang dan waktu dengan cepat</a:t>
            </a:r>
          </a:p>
          <a:p>
            <a:pPr algn="l">
              <a:lnSpc>
                <a:spcPts val="4884"/>
              </a:lnSpc>
            </a:pPr>
            <a:endParaRPr lang="en-US" sz="3439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405603" y="523255"/>
            <a:ext cx="16844172" cy="1282543"/>
            <a:chOff x="0" y="0"/>
            <a:chExt cx="22458896" cy="1710057"/>
          </a:xfrm>
        </p:grpSpPr>
        <p:grpSp>
          <p:nvGrpSpPr>
            <p:cNvPr id="9" name="Group 9"/>
            <p:cNvGrpSpPr/>
            <p:nvPr/>
          </p:nvGrpSpPr>
          <p:grpSpPr>
            <a:xfrm>
              <a:off x="23747" y="63228"/>
              <a:ext cx="17003256" cy="1583601"/>
              <a:chOff x="0" y="0"/>
              <a:chExt cx="3358668" cy="31281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3358668" cy="312810"/>
              </a:xfrm>
              <a:custGeom>
                <a:avLst/>
                <a:gdLst/>
                <a:ahLst/>
                <a:cxnLst/>
                <a:rect l="l" t="t" r="r" b="b"/>
                <a:pathLst>
                  <a:path w="3358668" h="312810">
                    <a:moveTo>
                      <a:pt x="30962" y="0"/>
                    </a:moveTo>
                    <a:lnTo>
                      <a:pt x="3327706" y="0"/>
                    </a:lnTo>
                    <a:cubicBezTo>
                      <a:pt x="3344806" y="0"/>
                      <a:pt x="3358668" y="13862"/>
                      <a:pt x="3358668" y="30962"/>
                    </a:cubicBezTo>
                    <a:lnTo>
                      <a:pt x="3358668" y="281848"/>
                    </a:lnTo>
                    <a:cubicBezTo>
                      <a:pt x="3358668" y="290060"/>
                      <a:pt x="3355406" y="297935"/>
                      <a:pt x="3349599" y="303742"/>
                    </a:cubicBezTo>
                    <a:cubicBezTo>
                      <a:pt x="3343793" y="309548"/>
                      <a:pt x="3335918" y="312810"/>
                      <a:pt x="3327706" y="312810"/>
                    </a:cubicBezTo>
                    <a:lnTo>
                      <a:pt x="30962" y="312810"/>
                    </a:lnTo>
                    <a:cubicBezTo>
                      <a:pt x="13862" y="312810"/>
                      <a:pt x="0" y="298948"/>
                      <a:pt x="0" y="281848"/>
                    </a:cubicBezTo>
                    <a:lnTo>
                      <a:pt x="0" y="30962"/>
                    </a:lnTo>
                    <a:cubicBezTo>
                      <a:pt x="0" y="13862"/>
                      <a:pt x="13862" y="0"/>
                      <a:pt x="30962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0" y="-38100"/>
                <a:ext cx="3358668" cy="3509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2" name="Freeform 12"/>
            <p:cNvSpPr/>
            <p:nvPr/>
          </p:nvSpPr>
          <p:spPr>
            <a:xfrm>
              <a:off x="0" y="0"/>
              <a:ext cx="17027003" cy="1710057"/>
            </a:xfrm>
            <a:custGeom>
              <a:avLst/>
              <a:gdLst/>
              <a:ahLst/>
              <a:cxnLst/>
              <a:rect l="l" t="t" r="r" b="b"/>
              <a:pathLst>
                <a:path w="17027003" h="1710057">
                  <a:moveTo>
                    <a:pt x="0" y="0"/>
                  </a:moveTo>
                  <a:lnTo>
                    <a:pt x="17027003" y="0"/>
                  </a:lnTo>
                  <a:lnTo>
                    <a:pt x="17027003" y="1710057"/>
                  </a:lnTo>
                  <a:lnTo>
                    <a:pt x="0" y="1710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49"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17027003" y="721552"/>
              <a:ext cx="5431893" cy="3145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746"/>
                </a:lnSpc>
              </a:pPr>
              <a:r>
                <a:rPr lang="en-US" sz="180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Seminar Internasional</a:t>
              </a:r>
            </a:p>
          </p:txBody>
        </p:sp>
      </p:grpSp>
    </p:spTree>
  </p:cSld>
  <p:clrMapOvr>
    <a:masterClrMapping/>
  </p:clrMapOvr>
  <p:transition spd="slow">
    <p:cover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899346" y="3815683"/>
            <a:ext cx="973931" cy="0"/>
          </a:xfrm>
          <a:prstGeom prst="line">
            <a:avLst/>
          </a:prstGeom>
          <a:ln w="95250" cap="flat">
            <a:solidFill>
              <a:srgbClr val="183064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>
            <a:off x="12159321" y="0"/>
            <a:ext cx="6128679" cy="3378888"/>
            <a:chOff x="0" y="0"/>
            <a:chExt cx="1614138" cy="88991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14138" cy="889913"/>
            </a:xfrm>
            <a:custGeom>
              <a:avLst/>
              <a:gdLst/>
              <a:ahLst/>
              <a:cxnLst/>
              <a:rect l="l" t="t" r="r" b="b"/>
              <a:pathLst>
                <a:path w="1614138" h="889913">
                  <a:moveTo>
                    <a:pt x="0" y="0"/>
                  </a:moveTo>
                  <a:lnTo>
                    <a:pt x="1614138" y="0"/>
                  </a:lnTo>
                  <a:lnTo>
                    <a:pt x="1614138" y="889913"/>
                  </a:lnTo>
                  <a:lnTo>
                    <a:pt x="0" y="889913"/>
                  </a:lnTo>
                  <a:close/>
                </a:path>
              </a:pathLst>
            </a:custGeom>
            <a:solidFill>
              <a:srgbClr val="183064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47625"/>
              <a:ext cx="1614138" cy="8422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46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028700" y="9058699"/>
            <a:ext cx="509579" cy="127395"/>
          </a:xfrm>
          <a:custGeom>
            <a:avLst/>
            <a:gdLst/>
            <a:ahLst/>
            <a:cxnLst/>
            <a:rect l="l" t="t" r="r" b="b"/>
            <a:pathLst>
              <a:path w="509579" h="127395">
                <a:moveTo>
                  <a:pt x="0" y="0"/>
                </a:moveTo>
                <a:lnTo>
                  <a:pt x="509579" y="0"/>
                </a:lnTo>
                <a:lnTo>
                  <a:pt x="509579" y="127395"/>
                </a:lnTo>
                <a:lnTo>
                  <a:pt x="0" y="1273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899346" y="2577161"/>
            <a:ext cx="9454454" cy="7732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820"/>
              </a:lnSpc>
            </a:pPr>
            <a:r>
              <a:rPr lang="en-US" sz="6000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Penderitaan</a:t>
            </a:r>
            <a:r>
              <a:rPr lang="en-US" sz="6000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6000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Pra</a:t>
            </a:r>
            <a:r>
              <a:rPr lang="en-US" sz="6000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Hijrah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886902" y="4336816"/>
            <a:ext cx="942724" cy="942724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ACA2A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133350"/>
              <a:ext cx="660400" cy="6032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27"/>
                </a:lnSpc>
              </a:pPr>
              <a:endParaRPr sz="2800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3419448" y="4282408"/>
            <a:ext cx="5173420" cy="11285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01"/>
              </a:lnSpc>
            </a:pPr>
            <a:r>
              <a:rPr lang="en-US" sz="4000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Persekusi</a:t>
            </a:r>
            <a:r>
              <a:rPr lang="en-US" sz="4000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Fisik</a:t>
            </a:r>
            <a:r>
              <a:rPr lang="en-US" sz="4000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dan Mental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899346" y="4631023"/>
            <a:ext cx="917836" cy="508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1"/>
              </a:lnSpc>
            </a:pPr>
            <a:r>
              <a:rPr lang="en-US" sz="4400">
                <a:solidFill>
                  <a:srgbClr val="183064"/>
                </a:solidFill>
                <a:latin typeface="Poppins Bold"/>
                <a:ea typeface="Poppins Bold"/>
                <a:cs typeface="Poppins Bold"/>
                <a:sym typeface="Poppins Bold"/>
              </a:rPr>
              <a:t>01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886902" y="5611000"/>
            <a:ext cx="6705967" cy="1128514"/>
            <a:chOff x="0" y="-53493"/>
            <a:chExt cx="8941290" cy="1367897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1256966" cy="1256966"/>
              <a:chOff x="0" y="0"/>
              <a:chExt cx="812800" cy="8128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ACA2A"/>
              </a:solidFill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76200" y="133350"/>
                <a:ext cx="660400" cy="6032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27"/>
                  </a:lnSpc>
                </a:pPr>
                <a:endParaRPr sz="2800"/>
              </a:p>
            </p:txBody>
          </p:sp>
        </p:grpSp>
        <p:sp>
          <p:nvSpPr>
            <p:cNvPr id="17" name="TextBox 17"/>
            <p:cNvSpPr txBox="1"/>
            <p:nvPr/>
          </p:nvSpPr>
          <p:spPr>
            <a:xfrm>
              <a:off x="2043396" y="-53493"/>
              <a:ext cx="6897894" cy="136789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401"/>
                </a:lnSpc>
              </a:pPr>
              <a:r>
                <a:rPr lang="en-US" sz="4000" dirty="0" err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Pemboikotan</a:t>
              </a:r>
              <a:r>
                <a:rPr lang="en-US" sz="4000" dirty="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4000" dirty="0" err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Sosial</a:t>
              </a:r>
              <a:r>
                <a:rPr lang="en-US" sz="4000" dirty="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dan Ekonomi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6592" y="376401"/>
              <a:ext cx="1223781" cy="6169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1"/>
                </a:lnSpc>
              </a:pPr>
              <a:r>
                <a:rPr lang="en-US" sz="4400" dirty="0">
                  <a:solidFill>
                    <a:srgbClr val="1830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058400" y="4150251"/>
            <a:ext cx="6705967" cy="1128514"/>
            <a:chOff x="0" y="-53493"/>
            <a:chExt cx="8941290" cy="1504686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1256966" cy="1256966"/>
              <a:chOff x="0" y="0"/>
              <a:chExt cx="8128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ACA2A"/>
              </a:solidFill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76200" y="133350"/>
                <a:ext cx="660400" cy="6032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27"/>
                  </a:lnSpc>
                </a:pPr>
                <a:endParaRPr sz="2800"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2043396" y="-53493"/>
              <a:ext cx="6897894" cy="150468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401"/>
                </a:lnSpc>
              </a:pPr>
              <a:r>
                <a:rPr lang="en-US" sz="4000" dirty="0" err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Ancaman</a:t>
              </a:r>
              <a:r>
                <a:rPr lang="en-US" sz="4000" dirty="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4000" dirty="0" err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Pembunuhan</a:t>
              </a:r>
              <a:endParaRPr lang="en-US" sz="4000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6592" y="376400"/>
              <a:ext cx="1223781" cy="6786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1"/>
                </a:lnSpc>
              </a:pPr>
              <a:r>
                <a:rPr lang="en-US" sz="4400">
                  <a:solidFill>
                    <a:srgbClr val="1830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05603" y="523255"/>
            <a:ext cx="16844172" cy="1282543"/>
            <a:chOff x="0" y="0"/>
            <a:chExt cx="22458896" cy="1710057"/>
          </a:xfrm>
        </p:grpSpPr>
        <p:grpSp>
          <p:nvGrpSpPr>
            <p:cNvPr id="37" name="Group 37"/>
            <p:cNvGrpSpPr/>
            <p:nvPr/>
          </p:nvGrpSpPr>
          <p:grpSpPr>
            <a:xfrm>
              <a:off x="23747" y="63228"/>
              <a:ext cx="17003256" cy="1583601"/>
              <a:chOff x="0" y="0"/>
              <a:chExt cx="3358668" cy="312810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3358668" cy="312810"/>
              </a:xfrm>
              <a:custGeom>
                <a:avLst/>
                <a:gdLst/>
                <a:ahLst/>
                <a:cxnLst/>
                <a:rect l="l" t="t" r="r" b="b"/>
                <a:pathLst>
                  <a:path w="3358668" h="312810">
                    <a:moveTo>
                      <a:pt x="30962" y="0"/>
                    </a:moveTo>
                    <a:lnTo>
                      <a:pt x="3327706" y="0"/>
                    </a:lnTo>
                    <a:cubicBezTo>
                      <a:pt x="3344806" y="0"/>
                      <a:pt x="3358668" y="13862"/>
                      <a:pt x="3358668" y="30962"/>
                    </a:cubicBezTo>
                    <a:lnTo>
                      <a:pt x="3358668" y="281848"/>
                    </a:lnTo>
                    <a:cubicBezTo>
                      <a:pt x="3358668" y="290060"/>
                      <a:pt x="3355406" y="297935"/>
                      <a:pt x="3349599" y="303742"/>
                    </a:cubicBezTo>
                    <a:cubicBezTo>
                      <a:pt x="3343793" y="309548"/>
                      <a:pt x="3335918" y="312810"/>
                      <a:pt x="3327706" y="312810"/>
                    </a:cubicBezTo>
                    <a:lnTo>
                      <a:pt x="30962" y="312810"/>
                    </a:lnTo>
                    <a:cubicBezTo>
                      <a:pt x="13862" y="312810"/>
                      <a:pt x="0" y="298948"/>
                      <a:pt x="0" y="281848"/>
                    </a:cubicBezTo>
                    <a:lnTo>
                      <a:pt x="0" y="30962"/>
                    </a:lnTo>
                    <a:cubicBezTo>
                      <a:pt x="0" y="13862"/>
                      <a:pt x="13862" y="0"/>
                      <a:pt x="30962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0" y="-38100"/>
                <a:ext cx="3358668" cy="3509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40" name="Freeform 40"/>
            <p:cNvSpPr/>
            <p:nvPr/>
          </p:nvSpPr>
          <p:spPr>
            <a:xfrm>
              <a:off x="0" y="0"/>
              <a:ext cx="17027003" cy="1710057"/>
            </a:xfrm>
            <a:custGeom>
              <a:avLst/>
              <a:gdLst/>
              <a:ahLst/>
              <a:cxnLst/>
              <a:rect l="l" t="t" r="r" b="b"/>
              <a:pathLst>
                <a:path w="17027003" h="1710057">
                  <a:moveTo>
                    <a:pt x="0" y="0"/>
                  </a:moveTo>
                  <a:lnTo>
                    <a:pt x="17027003" y="0"/>
                  </a:lnTo>
                  <a:lnTo>
                    <a:pt x="17027003" y="1710057"/>
                  </a:lnTo>
                  <a:lnTo>
                    <a:pt x="0" y="1710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49"/>
              </a:stretch>
            </a:blipFill>
          </p:spPr>
        </p:sp>
        <p:sp>
          <p:nvSpPr>
            <p:cNvPr id="41" name="TextBox 41"/>
            <p:cNvSpPr txBox="1"/>
            <p:nvPr/>
          </p:nvSpPr>
          <p:spPr>
            <a:xfrm>
              <a:off x="17027003" y="721552"/>
              <a:ext cx="5431893" cy="3145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746"/>
                </a:lnSpc>
              </a:pPr>
              <a:r>
                <a:rPr lang="en-US" sz="18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Seminar Internasional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7079429"/>
      </p:ext>
    </p:extLst>
  </p:cSld>
  <p:clrMapOvr>
    <a:masterClrMapping/>
  </p:clrMapOvr>
  <p:transition spd="slow">
    <p:cover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899346" y="3815683"/>
            <a:ext cx="973931" cy="0"/>
          </a:xfrm>
          <a:prstGeom prst="line">
            <a:avLst/>
          </a:prstGeom>
          <a:ln w="95250" cap="flat">
            <a:solidFill>
              <a:srgbClr val="183064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>
            <a:off x="12159321" y="0"/>
            <a:ext cx="6128679" cy="3378888"/>
            <a:chOff x="0" y="0"/>
            <a:chExt cx="1614138" cy="88991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14138" cy="889913"/>
            </a:xfrm>
            <a:custGeom>
              <a:avLst/>
              <a:gdLst/>
              <a:ahLst/>
              <a:cxnLst/>
              <a:rect l="l" t="t" r="r" b="b"/>
              <a:pathLst>
                <a:path w="1614138" h="889913">
                  <a:moveTo>
                    <a:pt x="0" y="0"/>
                  </a:moveTo>
                  <a:lnTo>
                    <a:pt x="1614138" y="0"/>
                  </a:lnTo>
                  <a:lnTo>
                    <a:pt x="1614138" y="889913"/>
                  </a:lnTo>
                  <a:lnTo>
                    <a:pt x="0" y="889913"/>
                  </a:lnTo>
                  <a:close/>
                </a:path>
              </a:pathLst>
            </a:custGeom>
            <a:solidFill>
              <a:srgbClr val="183064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47625"/>
              <a:ext cx="1614138" cy="8422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46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028700" y="9058699"/>
            <a:ext cx="509579" cy="127395"/>
          </a:xfrm>
          <a:custGeom>
            <a:avLst/>
            <a:gdLst/>
            <a:ahLst/>
            <a:cxnLst/>
            <a:rect l="l" t="t" r="r" b="b"/>
            <a:pathLst>
              <a:path w="509579" h="127395">
                <a:moveTo>
                  <a:pt x="0" y="0"/>
                </a:moveTo>
                <a:lnTo>
                  <a:pt x="509579" y="0"/>
                </a:lnTo>
                <a:lnTo>
                  <a:pt x="509579" y="127395"/>
                </a:lnTo>
                <a:lnTo>
                  <a:pt x="0" y="1273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899346" y="2577161"/>
            <a:ext cx="9454454" cy="7732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820"/>
              </a:lnSpc>
            </a:pPr>
            <a:r>
              <a:rPr lang="en-US" sz="6000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Latar</a:t>
            </a:r>
            <a:r>
              <a:rPr lang="en-US" sz="6000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6000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Belakang</a:t>
            </a:r>
            <a:r>
              <a:rPr lang="en-US" sz="6000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Hijrah</a:t>
            </a: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F3077F78-6428-2036-306B-8C0C91312DDC}"/>
              </a:ext>
            </a:extLst>
          </p:cNvPr>
          <p:cNvGrpSpPr/>
          <p:nvPr/>
        </p:nvGrpSpPr>
        <p:grpSpPr>
          <a:xfrm>
            <a:off x="9982200" y="4212729"/>
            <a:ext cx="7808230" cy="1692771"/>
            <a:chOff x="1886902" y="4282408"/>
            <a:chExt cx="7808230" cy="1692771"/>
          </a:xfrm>
        </p:grpSpPr>
        <p:grpSp>
          <p:nvGrpSpPr>
            <p:cNvPr id="8" name="Group 8"/>
            <p:cNvGrpSpPr/>
            <p:nvPr/>
          </p:nvGrpSpPr>
          <p:grpSpPr>
            <a:xfrm>
              <a:off x="1886902" y="4336816"/>
              <a:ext cx="942724" cy="942724"/>
              <a:chOff x="0" y="0"/>
              <a:chExt cx="812800" cy="81280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ACA2A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76200" y="133350"/>
                <a:ext cx="660400" cy="6032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27"/>
                  </a:lnSpc>
                </a:pPr>
                <a:endParaRPr sz="2800"/>
              </a:p>
            </p:txBody>
          </p:sp>
        </p:grpSp>
        <p:sp>
          <p:nvSpPr>
            <p:cNvPr id="11" name="TextBox 11"/>
            <p:cNvSpPr txBox="1"/>
            <p:nvPr/>
          </p:nvSpPr>
          <p:spPr>
            <a:xfrm>
              <a:off x="3419447" y="4282408"/>
              <a:ext cx="6275685" cy="169277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4401"/>
                </a:lnSpc>
              </a:pPr>
              <a:r>
                <a:rPr lang="en-US" sz="4000" dirty="0" err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Aspek</a:t>
              </a:r>
              <a:r>
                <a:rPr lang="en-US" sz="4000" dirty="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4000" dirty="0" err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Sosiologis</a:t>
              </a:r>
              <a:r>
                <a:rPr lang="en-US" sz="4000" dirty="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(</a:t>
              </a:r>
              <a:r>
                <a:rPr lang="en-US" sz="4000" dirty="0" err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Keselamatan</a:t>
              </a:r>
              <a:r>
                <a:rPr lang="en-US" sz="4000" dirty="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4000" dirty="0" err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Diri</a:t>
              </a:r>
              <a:r>
                <a:rPr lang="en-US" sz="4000" dirty="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dan Para </a:t>
              </a:r>
              <a:r>
                <a:rPr lang="en-US" sz="4000" dirty="0" err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Pengikut</a:t>
              </a:r>
              <a:r>
                <a:rPr lang="en-US" sz="4000" dirty="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)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899346" y="4631023"/>
              <a:ext cx="917836" cy="50898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1"/>
                </a:lnSpc>
              </a:pPr>
              <a:r>
                <a:rPr lang="en-US" sz="4400" dirty="0">
                  <a:solidFill>
                    <a:srgbClr val="1830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05603" y="523255"/>
            <a:ext cx="16844172" cy="1282543"/>
            <a:chOff x="0" y="0"/>
            <a:chExt cx="22458896" cy="1710057"/>
          </a:xfrm>
        </p:grpSpPr>
        <p:grpSp>
          <p:nvGrpSpPr>
            <p:cNvPr id="37" name="Group 37"/>
            <p:cNvGrpSpPr/>
            <p:nvPr/>
          </p:nvGrpSpPr>
          <p:grpSpPr>
            <a:xfrm>
              <a:off x="23747" y="63228"/>
              <a:ext cx="17003256" cy="1583601"/>
              <a:chOff x="0" y="0"/>
              <a:chExt cx="3358668" cy="312810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3358668" cy="312810"/>
              </a:xfrm>
              <a:custGeom>
                <a:avLst/>
                <a:gdLst/>
                <a:ahLst/>
                <a:cxnLst/>
                <a:rect l="l" t="t" r="r" b="b"/>
                <a:pathLst>
                  <a:path w="3358668" h="312810">
                    <a:moveTo>
                      <a:pt x="30962" y="0"/>
                    </a:moveTo>
                    <a:lnTo>
                      <a:pt x="3327706" y="0"/>
                    </a:lnTo>
                    <a:cubicBezTo>
                      <a:pt x="3344806" y="0"/>
                      <a:pt x="3358668" y="13862"/>
                      <a:pt x="3358668" y="30962"/>
                    </a:cubicBezTo>
                    <a:lnTo>
                      <a:pt x="3358668" y="281848"/>
                    </a:lnTo>
                    <a:cubicBezTo>
                      <a:pt x="3358668" y="290060"/>
                      <a:pt x="3355406" y="297935"/>
                      <a:pt x="3349599" y="303742"/>
                    </a:cubicBezTo>
                    <a:cubicBezTo>
                      <a:pt x="3343793" y="309548"/>
                      <a:pt x="3335918" y="312810"/>
                      <a:pt x="3327706" y="312810"/>
                    </a:cubicBezTo>
                    <a:lnTo>
                      <a:pt x="30962" y="312810"/>
                    </a:lnTo>
                    <a:cubicBezTo>
                      <a:pt x="13862" y="312810"/>
                      <a:pt x="0" y="298948"/>
                      <a:pt x="0" y="281848"/>
                    </a:cubicBezTo>
                    <a:lnTo>
                      <a:pt x="0" y="30962"/>
                    </a:lnTo>
                    <a:cubicBezTo>
                      <a:pt x="0" y="13862"/>
                      <a:pt x="13862" y="0"/>
                      <a:pt x="30962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0" y="-38100"/>
                <a:ext cx="3358668" cy="3509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40" name="Freeform 40"/>
            <p:cNvSpPr/>
            <p:nvPr/>
          </p:nvSpPr>
          <p:spPr>
            <a:xfrm>
              <a:off x="0" y="0"/>
              <a:ext cx="17027003" cy="1710057"/>
            </a:xfrm>
            <a:custGeom>
              <a:avLst/>
              <a:gdLst/>
              <a:ahLst/>
              <a:cxnLst/>
              <a:rect l="l" t="t" r="r" b="b"/>
              <a:pathLst>
                <a:path w="17027003" h="1710057">
                  <a:moveTo>
                    <a:pt x="0" y="0"/>
                  </a:moveTo>
                  <a:lnTo>
                    <a:pt x="17027003" y="0"/>
                  </a:lnTo>
                  <a:lnTo>
                    <a:pt x="17027003" y="1710057"/>
                  </a:lnTo>
                  <a:lnTo>
                    <a:pt x="0" y="1710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49"/>
              </a:stretch>
            </a:blipFill>
          </p:spPr>
        </p:sp>
        <p:sp>
          <p:nvSpPr>
            <p:cNvPr id="41" name="TextBox 41"/>
            <p:cNvSpPr txBox="1"/>
            <p:nvPr/>
          </p:nvSpPr>
          <p:spPr>
            <a:xfrm>
              <a:off x="17027003" y="721552"/>
              <a:ext cx="5431893" cy="3145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746"/>
                </a:lnSpc>
              </a:pPr>
              <a:r>
                <a:rPr lang="en-US" sz="18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Seminar Internasional</a:t>
              </a:r>
            </a:p>
          </p:txBody>
        </p:sp>
      </p:grpSp>
      <p:grpSp>
        <p:nvGrpSpPr>
          <p:cNvPr id="49" name="Group 13">
            <a:extLst>
              <a:ext uri="{FF2B5EF4-FFF2-40B4-BE49-F238E27FC236}">
                <a16:creationId xmlns:a16="http://schemas.microsoft.com/office/drawing/2014/main" id="{9736C7A6-325D-0D2F-CA5C-09326C705067}"/>
              </a:ext>
            </a:extLst>
          </p:cNvPr>
          <p:cNvGrpSpPr/>
          <p:nvPr/>
        </p:nvGrpSpPr>
        <p:grpSpPr>
          <a:xfrm>
            <a:off x="1981144" y="4245206"/>
            <a:ext cx="6705967" cy="2257028"/>
            <a:chOff x="0" y="-53493"/>
            <a:chExt cx="8941290" cy="2735796"/>
          </a:xfrm>
        </p:grpSpPr>
        <p:grpSp>
          <p:nvGrpSpPr>
            <p:cNvPr id="50" name="Group 14">
              <a:extLst>
                <a:ext uri="{FF2B5EF4-FFF2-40B4-BE49-F238E27FC236}">
                  <a16:creationId xmlns:a16="http://schemas.microsoft.com/office/drawing/2014/main" id="{9A223240-E963-B34D-66D5-A271DFEBBEB9}"/>
                </a:ext>
              </a:extLst>
            </p:cNvPr>
            <p:cNvGrpSpPr/>
            <p:nvPr/>
          </p:nvGrpSpPr>
          <p:grpSpPr>
            <a:xfrm>
              <a:off x="0" y="0"/>
              <a:ext cx="1256966" cy="1256966"/>
              <a:chOff x="0" y="0"/>
              <a:chExt cx="812800" cy="812800"/>
            </a:xfrm>
          </p:grpSpPr>
          <p:sp>
            <p:nvSpPr>
              <p:cNvPr id="53" name="Freeform 15">
                <a:extLst>
                  <a:ext uri="{FF2B5EF4-FFF2-40B4-BE49-F238E27FC236}">
                    <a16:creationId xmlns:a16="http://schemas.microsoft.com/office/drawing/2014/main" id="{77C3EED0-2E8B-E4B5-BC03-5327F5497A5A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ACA2A"/>
              </a:solidFill>
            </p:spPr>
          </p:sp>
          <p:sp>
            <p:nvSpPr>
              <p:cNvPr id="54" name="TextBox 16">
                <a:extLst>
                  <a:ext uri="{FF2B5EF4-FFF2-40B4-BE49-F238E27FC236}">
                    <a16:creationId xmlns:a16="http://schemas.microsoft.com/office/drawing/2014/main" id="{56FF5C4E-DA5D-CCA2-1BC4-D2CE8163EDB0}"/>
                  </a:ext>
                </a:extLst>
              </p:cNvPr>
              <p:cNvSpPr txBox="1"/>
              <p:nvPr/>
            </p:nvSpPr>
            <p:spPr>
              <a:xfrm>
                <a:off x="76200" y="133350"/>
                <a:ext cx="660400" cy="6032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27"/>
                  </a:lnSpc>
                </a:pPr>
                <a:endParaRPr sz="2800"/>
              </a:p>
            </p:txBody>
          </p:sp>
        </p:grpSp>
        <p:sp>
          <p:nvSpPr>
            <p:cNvPr id="51" name="TextBox 17">
              <a:extLst>
                <a:ext uri="{FF2B5EF4-FFF2-40B4-BE49-F238E27FC236}">
                  <a16:creationId xmlns:a16="http://schemas.microsoft.com/office/drawing/2014/main" id="{21053A01-D62D-4896-BB6A-318E0BDA0B85}"/>
                </a:ext>
              </a:extLst>
            </p:cNvPr>
            <p:cNvSpPr txBox="1"/>
            <p:nvPr/>
          </p:nvSpPr>
          <p:spPr>
            <a:xfrm>
              <a:off x="2043396" y="-53493"/>
              <a:ext cx="6897894" cy="27357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4401"/>
                </a:lnSpc>
              </a:pPr>
              <a:r>
                <a:rPr lang="en-US" sz="4000" dirty="0" err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Aspek</a:t>
              </a:r>
              <a:r>
                <a:rPr lang="en-US" sz="4000" dirty="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4000" dirty="0" err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Teologis</a:t>
              </a:r>
              <a:r>
                <a:rPr lang="en-US" sz="4000" dirty="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(</a:t>
              </a:r>
              <a:r>
                <a:rPr lang="en-US" sz="4000" dirty="0" err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Perintah</a:t>
              </a:r>
              <a:r>
                <a:rPr lang="en-US" sz="4000" dirty="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Allah </a:t>
              </a:r>
              <a:r>
                <a:rPr lang="en-US" sz="4000" dirty="0" err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untuk</a:t>
              </a:r>
              <a:r>
                <a:rPr lang="en-US" sz="4000" dirty="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4000" dirty="0" err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Mencari</a:t>
              </a:r>
              <a:r>
                <a:rPr lang="en-US" sz="4000" dirty="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4000" dirty="0" err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Tempat</a:t>
              </a:r>
              <a:r>
                <a:rPr lang="en-US" sz="4000" dirty="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4000" dirty="0" err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Kondusif</a:t>
              </a:r>
              <a:r>
                <a:rPr lang="en-US" sz="4000" dirty="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)</a:t>
              </a:r>
            </a:p>
          </p:txBody>
        </p:sp>
        <p:sp>
          <p:nvSpPr>
            <p:cNvPr id="52" name="TextBox 18">
              <a:extLst>
                <a:ext uri="{FF2B5EF4-FFF2-40B4-BE49-F238E27FC236}">
                  <a16:creationId xmlns:a16="http://schemas.microsoft.com/office/drawing/2014/main" id="{F29990E9-BAEF-C718-FD34-7945938C6951}"/>
                </a:ext>
              </a:extLst>
            </p:cNvPr>
            <p:cNvSpPr txBox="1"/>
            <p:nvPr/>
          </p:nvSpPr>
          <p:spPr>
            <a:xfrm>
              <a:off x="16592" y="376401"/>
              <a:ext cx="1223781" cy="6169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1"/>
                </a:lnSpc>
              </a:pPr>
              <a:r>
                <a:rPr lang="en-US" sz="4400" dirty="0">
                  <a:solidFill>
                    <a:srgbClr val="1830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</p:grpSp>
      <p:grpSp>
        <p:nvGrpSpPr>
          <p:cNvPr id="55" name="Group 13"/>
          <p:cNvGrpSpPr/>
          <p:nvPr/>
        </p:nvGrpSpPr>
        <p:grpSpPr>
          <a:xfrm>
            <a:off x="2057400" y="7458472"/>
            <a:ext cx="6705967" cy="2257028"/>
            <a:chOff x="0" y="-53493"/>
            <a:chExt cx="8941290" cy="2735796"/>
          </a:xfrm>
        </p:grpSpPr>
        <p:grpSp>
          <p:nvGrpSpPr>
            <p:cNvPr id="56" name="Group 14"/>
            <p:cNvGrpSpPr/>
            <p:nvPr/>
          </p:nvGrpSpPr>
          <p:grpSpPr>
            <a:xfrm>
              <a:off x="0" y="0"/>
              <a:ext cx="1256966" cy="1256966"/>
              <a:chOff x="0" y="0"/>
              <a:chExt cx="812800" cy="812800"/>
            </a:xfrm>
          </p:grpSpPr>
          <p:sp>
            <p:nvSpPr>
              <p:cNvPr id="59" name="Freeform 1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ACA2A"/>
              </a:solidFill>
            </p:spPr>
          </p:sp>
          <p:sp>
            <p:nvSpPr>
              <p:cNvPr id="60" name="TextBox 16"/>
              <p:cNvSpPr txBox="1"/>
              <p:nvPr/>
            </p:nvSpPr>
            <p:spPr>
              <a:xfrm>
                <a:off x="76200" y="133350"/>
                <a:ext cx="660400" cy="6032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27"/>
                  </a:lnSpc>
                </a:pPr>
                <a:endParaRPr sz="2800"/>
              </a:p>
            </p:txBody>
          </p:sp>
        </p:grpSp>
        <p:sp>
          <p:nvSpPr>
            <p:cNvPr id="57" name="TextBox 17"/>
            <p:cNvSpPr txBox="1"/>
            <p:nvPr/>
          </p:nvSpPr>
          <p:spPr>
            <a:xfrm>
              <a:off x="2043396" y="-53493"/>
              <a:ext cx="6897894" cy="273579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401"/>
                </a:lnSpc>
              </a:pPr>
              <a:r>
                <a:rPr lang="en-US" sz="4000" dirty="0" err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Aspek</a:t>
              </a:r>
              <a:r>
                <a:rPr lang="en-US" sz="4000" dirty="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4000" dirty="0" err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Psikologis</a:t>
              </a:r>
              <a:r>
                <a:rPr lang="en-US" sz="4000" dirty="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(</a:t>
              </a:r>
              <a:r>
                <a:rPr lang="en-US" sz="4000" dirty="0" err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Kebebasan</a:t>
              </a:r>
              <a:r>
                <a:rPr lang="en-US" sz="4000" dirty="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4000" dirty="0" err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Menjalankan</a:t>
              </a:r>
              <a:r>
                <a:rPr lang="en-US" sz="4000" dirty="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Ibadah)</a:t>
              </a:r>
            </a:p>
          </p:txBody>
        </p:sp>
        <p:sp>
          <p:nvSpPr>
            <p:cNvPr id="58" name="TextBox 18"/>
            <p:cNvSpPr txBox="1"/>
            <p:nvPr/>
          </p:nvSpPr>
          <p:spPr>
            <a:xfrm>
              <a:off x="16592" y="376401"/>
              <a:ext cx="1223781" cy="6169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1"/>
                </a:lnSpc>
              </a:pPr>
              <a:r>
                <a:rPr lang="en-US" sz="4400" dirty="0">
                  <a:solidFill>
                    <a:srgbClr val="1830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67" name="Group 19">
            <a:extLst>
              <a:ext uri="{FF2B5EF4-FFF2-40B4-BE49-F238E27FC236}">
                <a16:creationId xmlns:a16="http://schemas.microsoft.com/office/drawing/2014/main" id="{0B892133-D939-AAC6-C14E-AF76AAE0453B}"/>
              </a:ext>
            </a:extLst>
          </p:cNvPr>
          <p:cNvGrpSpPr/>
          <p:nvPr/>
        </p:nvGrpSpPr>
        <p:grpSpPr>
          <a:xfrm>
            <a:off x="9982200" y="7365928"/>
            <a:ext cx="6705967" cy="1692771"/>
            <a:chOff x="0" y="-53493"/>
            <a:chExt cx="8941290" cy="2257029"/>
          </a:xfrm>
        </p:grpSpPr>
        <p:grpSp>
          <p:nvGrpSpPr>
            <p:cNvPr id="68" name="Group 20">
              <a:extLst>
                <a:ext uri="{FF2B5EF4-FFF2-40B4-BE49-F238E27FC236}">
                  <a16:creationId xmlns:a16="http://schemas.microsoft.com/office/drawing/2014/main" id="{004B63BD-89BC-CAC8-D7DA-F9173A414AA6}"/>
                </a:ext>
              </a:extLst>
            </p:cNvPr>
            <p:cNvGrpSpPr/>
            <p:nvPr/>
          </p:nvGrpSpPr>
          <p:grpSpPr>
            <a:xfrm>
              <a:off x="0" y="0"/>
              <a:ext cx="1256966" cy="1256966"/>
              <a:chOff x="0" y="0"/>
              <a:chExt cx="812800" cy="812800"/>
            </a:xfrm>
          </p:grpSpPr>
          <p:sp>
            <p:nvSpPr>
              <p:cNvPr id="71" name="Freeform 21">
                <a:extLst>
                  <a:ext uri="{FF2B5EF4-FFF2-40B4-BE49-F238E27FC236}">
                    <a16:creationId xmlns:a16="http://schemas.microsoft.com/office/drawing/2014/main" id="{0936A589-1657-546F-26F8-C6A573CCDD37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ACA2A"/>
              </a:solidFill>
            </p:spPr>
          </p:sp>
          <p:sp>
            <p:nvSpPr>
              <p:cNvPr id="72" name="TextBox 22">
                <a:extLst>
                  <a:ext uri="{FF2B5EF4-FFF2-40B4-BE49-F238E27FC236}">
                    <a16:creationId xmlns:a16="http://schemas.microsoft.com/office/drawing/2014/main" id="{912FD31A-B5BB-66F3-A4C6-98AB346A6B77}"/>
                  </a:ext>
                </a:extLst>
              </p:cNvPr>
              <p:cNvSpPr txBox="1"/>
              <p:nvPr/>
            </p:nvSpPr>
            <p:spPr>
              <a:xfrm>
                <a:off x="76200" y="133350"/>
                <a:ext cx="660400" cy="6032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27"/>
                  </a:lnSpc>
                </a:pPr>
                <a:endParaRPr sz="2800"/>
              </a:p>
            </p:txBody>
          </p:sp>
        </p:grpSp>
        <p:sp>
          <p:nvSpPr>
            <p:cNvPr id="69" name="TextBox 23">
              <a:extLst>
                <a:ext uri="{FF2B5EF4-FFF2-40B4-BE49-F238E27FC236}">
                  <a16:creationId xmlns:a16="http://schemas.microsoft.com/office/drawing/2014/main" id="{E67C7036-5409-F229-E562-2E60D51A48BF}"/>
                </a:ext>
              </a:extLst>
            </p:cNvPr>
            <p:cNvSpPr txBox="1"/>
            <p:nvPr/>
          </p:nvSpPr>
          <p:spPr>
            <a:xfrm>
              <a:off x="2043396" y="-53493"/>
              <a:ext cx="6897894" cy="225702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401"/>
                </a:lnSpc>
              </a:pPr>
              <a:r>
                <a:rPr lang="en-US" sz="4000" dirty="0" err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Aspek</a:t>
              </a:r>
              <a:r>
                <a:rPr lang="en-US" sz="4000" dirty="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4000" dirty="0" err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Sosial</a:t>
              </a:r>
              <a:r>
                <a:rPr lang="en-US" sz="4000" dirty="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4000" dirty="0" err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Politik</a:t>
              </a:r>
              <a:r>
                <a:rPr lang="en-US" sz="4000" dirty="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(</a:t>
              </a:r>
              <a:r>
                <a:rPr lang="en-US" sz="4000" dirty="0" err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Pembentukan</a:t>
              </a:r>
              <a:r>
                <a:rPr lang="en-US" sz="4000" dirty="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 Masyarakat Islam)</a:t>
              </a:r>
            </a:p>
          </p:txBody>
        </p:sp>
        <p:sp>
          <p:nvSpPr>
            <p:cNvPr id="70" name="TextBox 24">
              <a:extLst>
                <a:ext uri="{FF2B5EF4-FFF2-40B4-BE49-F238E27FC236}">
                  <a16:creationId xmlns:a16="http://schemas.microsoft.com/office/drawing/2014/main" id="{5EF27A75-856F-C7EF-C7BA-95FCCED40F22}"/>
                </a:ext>
              </a:extLst>
            </p:cNvPr>
            <p:cNvSpPr txBox="1"/>
            <p:nvPr/>
          </p:nvSpPr>
          <p:spPr>
            <a:xfrm>
              <a:off x="16592" y="376400"/>
              <a:ext cx="1223781" cy="6786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1"/>
                </a:lnSpc>
              </a:pPr>
              <a:r>
                <a:rPr lang="en-US" sz="4400" dirty="0">
                  <a:solidFill>
                    <a:srgbClr val="1830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5007066"/>
      </p:ext>
    </p:extLst>
  </p:cSld>
  <p:clrMapOvr>
    <a:masterClrMapping/>
  </p:clrMapOvr>
  <p:transition spd="slow">
    <p:cover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18288000" cy="8690232"/>
            <a:chOff x="0" y="0"/>
            <a:chExt cx="4816593" cy="228878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816592" cy="2288785"/>
            </a:xfrm>
            <a:custGeom>
              <a:avLst/>
              <a:gdLst/>
              <a:ahLst/>
              <a:cxnLst/>
              <a:rect l="l" t="t" r="r" b="b"/>
              <a:pathLst>
                <a:path w="4816592" h="2288785">
                  <a:moveTo>
                    <a:pt x="0" y="0"/>
                  </a:moveTo>
                  <a:lnTo>
                    <a:pt x="4816592" y="0"/>
                  </a:lnTo>
                  <a:lnTo>
                    <a:pt x="4816592" y="2288785"/>
                  </a:lnTo>
                  <a:lnTo>
                    <a:pt x="0" y="2288785"/>
                  </a:lnTo>
                  <a:close/>
                </a:path>
              </a:pathLst>
            </a:custGeom>
            <a:solidFill>
              <a:srgbClr val="18306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47625"/>
              <a:ext cx="4816593" cy="224116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46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3548050" y="7070274"/>
            <a:ext cx="3711250" cy="3239916"/>
            <a:chOff x="0" y="0"/>
            <a:chExt cx="4948333" cy="4319887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/>
            <a:srcRect l="1675" r="1675"/>
            <a:stretch>
              <a:fillRect/>
            </a:stretch>
          </p:blipFill>
          <p:spPr>
            <a:xfrm>
              <a:off x="0" y="0"/>
              <a:ext cx="4948333" cy="4319887"/>
            </a:xfrm>
            <a:prstGeom prst="rect">
              <a:avLst/>
            </a:prstGeom>
          </p:spPr>
        </p:pic>
      </p:grpSp>
      <p:sp>
        <p:nvSpPr>
          <p:cNvPr id="7" name="AutoShape 7"/>
          <p:cNvSpPr/>
          <p:nvPr/>
        </p:nvSpPr>
        <p:spPr>
          <a:xfrm>
            <a:off x="1077619" y="3408577"/>
            <a:ext cx="973931" cy="0"/>
          </a:xfrm>
          <a:prstGeom prst="line">
            <a:avLst/>
          </a:prstGeom>
          <a:ln w="95250" cap="flat">
            <a:solidFill>
              <a:srgbClr val="FACA2A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TextBox 8"/>
          <p:cNvSpPr txBox="1"/>
          <p:nvPr/>
        </p:nvSpPr>
        <p:spPr>
          <a:xfrm>
            <a:off x="1042954" y="2195890"/>
            <a:ext cx="8399695" cy="842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20"/>
              </a:lnSpc>
            </a:pPr>
            <a:r>
              <a:rPr lang="en-US" sz="60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Problem Era Digital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1065174" y="3822937"/>
            <a:ext cx="16388523" cy="4952062"/>
            <a:chOff x="0" y="0"/>
            <a:chExt cx="21851364" cy="6602749"/>
          </a:xfrm>
        </p:grpSpPr>
        <p:grpSp>
          <p:nvGrpSpPr>
            <p:cNvPr id="10" name="Group 10"/>
            <p:cNvGrpSpPr/>
            <p:nvPr/>
          </p:nvGrpSpPr>
          <p:grpSpPr>
            <a:xfrm>
              <a:off x="0" y="1439"/>
              <a:ext cx="1256966" cy="1256966"/>
              <a:chOff x="0" y="0"/>
              <a:chExt cx="812800" cy="812800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ACA2A"/>
              </a:solidFill>
            </p:spPr>
          </p:sp>
          <p:sp>
            <p:nvSpPr>
              <p:cNvPr id="12" name="TextBox 12"/>
              <p:cNvSpPr txBox="1"/>
              <p:nvPr/>
            </p:nvSpPr>
            <p:spPr>
              <a:xfrm>
                <a:off x="76200" y="123825"/>
                <a:ext cx="660400" cy="6127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746"/>
                  </a:lnSpc>
                </a:pPr>
                <a:endParaRPr/>
              </a:p>
            </p:txBody>
          </p:sp>
        </p:grpSp>
        <p:sp>
          <p:nvSpPr>
            <p:cNvPr id="13" name="TextBox 13"/>
            <p:cNvSpPr txBox="1"/>
            <p:nvPr/>
          </p:nvSpPr>
          <p:spPr>
            <a:xfrm>
              <a:off x="1589449" y="207154"/>
              <a:ext cx="11534680" cy="13782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23"/>
                </a:lnSpc>
              </a:pPr>
              <a:r>
                <a:rPr lang="en-US" sz="2974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Kecanduan Teknologi, terutama bagi anak-anak</a:t>
              </a:r>
            </a:p>
            <a:p>
              <a:pPr algn="l">
                <a:lnSpc>
                  <a:spcPts val="4223"/>
                </a:lnSpc>
              </a:pPr>
              <a:endParaRPr lang="en-US" sz="2974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6592" y="368315"/>
              <a:ext cx="1223781" cy="56131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10"/>
                </a:lnSpc>
              </a:pPr>
              <a:r>
                <a:rPr lang="en-US" sz="3000">
                  <a:solidFill>
                    <a:srgbClr val="1830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01</a:t>
              </a:r>
            </a:p>
          </p:txBody>
        </p:sp>
        <p:grpSp>
          <p:nvGrpSpPr>
            <p:cNvPr id="15" name="Group 15"/>
            <p:cNvGrpSpPr/>
            <p:nvPr/>
          </p:nvGrpSpPr>
          <p:grpSpPr>
            <a:xfrm>
              <a:off x="0" y="1689578"/>
              <a:ext cx="1256966" cy="1256966"/>
              <a:chOff x="0" y="0"/>
              <a:chExt cx="812800" cy="812800"/>
            </a:xfrm>
          </p:grpSpPr>
          <p:sp>
            <p:nvSpPr>
              <p:cNvPr id="16" name="Freeform 1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ACA2A"/>
              </a:solidFill>
            </p:spPr>
          </p:sp>
          <p:sp>
            <p:nvSpPr>
              <p:cNvPr id="17" name="TextBox 17"/>
              <p:cNvSpPr txBox="1"/>
              <p:nvPr/>
            </p:nvSpPr>
            <p:spPr>
              <a:xfrm>
                <a:off x="76200" y="123825"/>
                <a:ext cx="660400" cy="6127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746"/>
                  </a:lnSpc>
                </a:pPr>
                <a:endParaRPr/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1589449" y="1641924"/>
              <a:ext cx="11534680" cy="20894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23"/>
                </a:lnSpc>
              </a:pPr>
              <a:r>
                <a:rPr lang="en-US" sz="2974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Penyebaran radikalisme, misi perusak Aqidah ahlul sunnah wal jama’ah</a:t>
              </a:r>
            </a:p>
            <a:p>
              <a:pPr algn="l">
                <a:lnSpc>
                  <a:spcPts val="4223"/>
                </a:lnSpc>
              </a:pPr>
              <a:endParaRPr lang="en-US" sz="2974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6592" y="2056454"/>
              <a:ext cx="1223781" cy="5613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10"/>
                </a:lnSpc>
              </a:pPr>
              <a:r>
                <a:rPr lang="en-US" sz="3000">
                  <a:solidFill>
                    <a:srgbClr val="1830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  <p:grpSp>
          <p:nvGrpSpPr>
            <p:cNvPr id="20" name="Group 20"/>
            <p:cNvGrpSpPr/>
            <p:nvPr/>
          </p:nvGrpSpPr>
          <p:grpSpPr>
            <a:xfrm>
              <a:off x="0" y="3438605"/>
              <a:ext cx="1256966" cy="1256966"/>
              <a:chOff x="0" y="0"/>
              <a:chExt cx="8128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ACA2A"/>
              </a:solidFill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76200" y="123825"/>
                <a:ext cx="660400" cy="6127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746"/>
                  </a:lnSpc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1589449" y="3390950"/>
              <a:ext cx="11534680" cy="20894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23"/>
                </a:lnSpc>
              </a:pPr>
              <a:r>
                <a:rPr lang="en-US" sz="2974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Web rujukan yang tidak jelas (tanpa sanad) dan berita hoax</a:t>
              </a:r>
            </a:p>
            <a:p>
              <a:pPr algn="l">
                <a:lnSpc>
                  <a:spcPts val="4223"/>
                </a:lnSpc>
              </a:pPr>
              <a:endParaRPr lang="en-US" sz="2974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6592" y="3805481"/>
              <a:ext cx="1223781" cy="5613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10"/>
                </a:lnSpc>
              </a:pPr>
              <a:r>
                <a:rPr lang="en-US" sz="3000">
                  <a:solidFill>
                    <a:srgbClr val="1830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  <p:grpSp>
          <p:nvGrpSpPr>
            <p:cNvPr id="25" name="Group 25"/>
            <p:cNvGrpSpPr/>
            <p:nvPr/>
          </p:nvGrpSpPr>
          <p:grpSpPr>
            <a:xfrm>
              <a:off x="0" y="5345783"/>
              <a:ext cx="1256966" cy="1256966"/>
              <a:chOff x="0" y="0"/>
              <a:chExt cx="812800" cy="812800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ACA2A"/>
              </a:solidFill>
            </p:spPr>
          </p:sp>
          <p:sp>
            <p:nvSpPr>
              <p:cNvPr id="27" name="TextBox 27"/>
              <p:cNvSpPr txBox="1"/>
              <p:nvPr/>
            </p:nvSpPr>
            <p:spPr>
              <a:xfrm>
                <a:off x="76200" y="123825"/>
                <a:ext cx="660400" cy="6127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746"/>
                  </a:lnSpc>
                </a:pPr>
                <a:endParaRPr/>
              </a:p>
            </p:txBody>
          </p:sp>
        </p:grpSp>
        <p:sp>
          <p:nvSpPr>
            <p:cNvPr id="28" name="TextBox 28"/>
            <p:cNvSpPr txBox="1"/>
            <p:nvPr/>
          </p:nvSpPr>
          <p:spPr>
            <a:xfrm>
              <a:off x="1589449" y="5552128"/>
              <a:ext cx="11534680" cy="6670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23"/>
                </a:lnSpc>
              </a:pPr>
              <a:r>
                <a:rPr lang="en-US" sz="2974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Umat mudah  terpengaruh / dibelokkan</a:t>
              </a:r>
            </a:p>
          </p:txBody>
        </p:sp>
        <p:sp>
          <p:nvSpPr>
            <p:cNvPr id="29" name="TextBox 29"/>
            <p:cNvSpPr txBox="1"/>
            <p:nvPr/>
          </p:nvSpPr>
          <p:spPr>
            <a:xfrm>
              <a:off x="16592" y="5712658"/>
              <a:ext cx="1223781" cy="5613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10"/>
                </a:lnSpc>
              </a:pPr>
              <a:r>
                <a:rPr lang="en-US" sz="3000">
                  <a:solidFill>
                    <a:srgbClr val="1830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04</a:t>
              </a:r>
            </a:p>
          </p:txBody>
        </p:sp>
        <p:grpSp>
          <p:nvGrpSpPr>
            <p:cNvPr id="30" name="Group 30"/>
            <p:cNvGrpSpPr/>
            <p:nvPr/>
          </p:nvGrpSpPr>
          <p:grpSpPr>
            <a:xfrm>
              <a:off x="13378129" y="0"/>
              <a:ext cx="1256966" cy="1256966"/>
              <a:chOff x="0" y="0"/>
              <a:chExt cx="812800" cy="812800"/>
            </a:xfrm>
          </p:grpSpPr>
          <p:sp>
            <p:nvSpPr>
              <p:cNvPr id="31" name="Freeform 3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ACA2A"/>
              </a:solidFill>
            </p:spPr>
          </p:sp>
          <p:sp>
            <p:nvSpPr>
              <p:cNvPr id="32" name="TextBox 32"/>
              <p:cNvSpPr txBox="1"/>
              <p:nvPr/>
            </p:nvSpPr>
            <p:spPr>
              <a:xfrm>
                <a:off x="76200" y="123825"/>
                <a:ext cx="660400" cy="6127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746"/>
                  </a:lnSpc>
                </a:pPr>
                <a:endParaRPr/>
              </a:p>
            </p:txBody>
          </p:sp>
        </p:grpSp>
        <p:sp>
          <p:nvSpPr>
            <p:cNvPr id="33" name="TextBox 33"/>
            <p:cNvSpPr txBox="1"/>
            <p:nvPr/>
          </p:nvSpPr>
          <p:spPr>
            <a:xfrm>
              <a:off x="14967578" y="-47655"/>
              <a:ext cx="6883787" cy="49342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223"/>
                </a:lnSpc>
              </a:pPr>
              <a:r>
                <a:rPr lang="en-US" sz="2974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Dampak mental ketika konsumsi konten yang memperlihatkan kesempurnaan sehingga menyebabkan rendah diri, kecemasan, depresi</a:t>
              </a:r>
            </a:p>
            <a:p>
              <a:pPr algn="l">
                <a:lnSpc>
                  <a:spcPts val="4223"/>
                </a:lnSpc>
              </a:pPr>
              <a:endParaRPr lang="en-US" sz="2974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endParaRPr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13394721" y="366875"/>
              <a:ext cx="1223781" cy="5613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910"/>
                </a:lnSpc>
              </a:pPr>
              <a:r>
                <a:rPr lang="en-US" sz="3000">
                  <a:solidFill>
                    <a:srgbClr val="1830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05</a:t>
              </a:r>
            </a:p>
          </p:txBody>
        </p:sp>
      </p:grpSp>
      <p:sp>
        <p:nvSpPr>
          <p:cNvPr id="35" name="Freeform 35"/>
          <p:cNvSpPr/>
          <p:nvPr/>
        </p:nvSpPr>
        <p:spPr>
          <a:xfrm>
            <a:off x="1028700" y="9058699"/>
            <a:ext cx="509579" cy="127395"/>
          </a:xfrm>
          <a:custGeom>
            <a:avLst/>
            <a:gdLst/>
            <a:ahLst/>
            <a:cxnLst/>
            <a:rect l="l" t="t" r="r" b="b"/>
            <a:pathLst>
              <a:path w="509579" h="127395">
                <a:moveTo>
                  <a:pt x="0" y="0"/>
                </a:moveTo>
                <a:lnTo>
                  <a:pt x="509579" y="0"/>
                </a:lnTo>
                <a:lnTo>
                  <a:pt x="509579" y="127395"/>
                </a:lnTo>
                <a:lnTo>
                  <a:pt x="0" y="1273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36" name="Group 36"/>
          <p:cNvGrpSpPr/>
          <p:nvPr/>
        </p:nvGrpSpPr>
        <p:grpSpPr>
          <a:xfrm>
            <a:off x="405603" y="523255"/>
            <a:ext cx="16844172" cy="1282543"/>
            <a:chOff x="0" y="0"/>
            <a:chExt cx="22458896" cy="1710057"/>
          </a:xfrm>
        </p:grpSpPr>
        <p:grpSp>
          <p:nvGrpSpPr>
            <p:cNvPr id="37" name="Group 37"/>
            <p:cNvGrpSpPr/>
            <p:nvPr/>
          </p:nvGrpSpPr>
          <p:grpSpPr>
            <a:xfrm>
              <a:off x="23747" y="63228"/>
              <a:ext cx="17003256" cy="1583601"/>
              <a:chOff x="0" y="0"/>
              <a:chExt cx="3358668" cy="312810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3358668" cy="312810"/>
              </a:xfrm>
              <a:custGeom>
                <a:avLst/>
                <a:gdLst/>
                <a:ahLst/>
                <a:cxnLst/>
                <a:rect l="l" t="t" r="r" b="b"/>
                <a:pathLst>
                  <a:path w="3358668" h="312810">
                    <a:moveTo>
                      <a:pt x="30962" y="0"/>
                    </a:moveTo>
                    <a:lnTo>
                      <a:pt x="3327706" y="0"/>
                    </a:lnTo>
                    <a:cubicBezTo>
                      <a:pt x="3344806" y="0"/>
                      <a:pt x="3358668" y="13862"/>
                      <a:pt x="3358668" y="30962"/>
                    </a:cubicBezTo>
                    <a:lnTo>
                      <a:pt x="3358668" y="281848"/>
                    </a:lnTo>
                    <a:cubicBezTo>
                      <a:pt x="3358668" y="290060"/>
                      <a:pt x="3355406" y="297935"/>
                      <a:pt x="3349599" y="303742"/>
                    </a:cubicBezTo>
                    <a:cubicBezTo>
                      <a:pt x="3343793" y="309548"/>
                      <a:pt x="3335918" y="312810"/>
                      <a:pt x="3327706" y="312810"/>
                    </a:cubicBezTo>
                    <a:lnTo>
                      <a:pt x="30962" y="312810"/>
                    </a:lnTo>
                    <a:cubicBezTo>
                      <a:pt x="13862" y="312810"/>
                      <a:pt x="0" y="298948"/>
                      <a:pt x="0" y="281848"/>
                    </a:cubicBezTo>
                    <a:lnTo>
                      <a:pt x="0" y="30962"/>
                    </a:lnTo>
                    <a:cubicBezTo>
                      <a:pt x="0" y="13862"/>
                      <a:pt x="13862" y="0"/>
                      <a:pt x="30962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0" y="-38100"/>
                <a:ext cx="3358668" cy="3509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40" name="Freeform 40"/>
            <p:cNvSpPr/>
            <p:nvPr/>
          </p:nvSpPr>
          <p:spPr>
            <a:xfrm>
              <a:off x="0" y="0"/>
              <a:ext cx="17027003" cy="1710057"/>
            </a:xfrm>
            <a:custGeom>
              <a:avLst/>
              <a:gdLst/>
              <a:ahLst/>
              <a:cxnLst/>
              <a:rect l="l" t="t" r="r" b="b"/>
              <a:pathLst>
                <a:path w="17027003" h="1710057">
                  <a:moveTo>
                    <a:pt x="0" y="0"/>
                  </a:moveTo>
                  <a:lnTo>
                    <a:pt x="17027003" y="0"/>
                  </a:lnTo>
                  <a:lnTo>
                    <a:pt x="17027003" y="1710057"/>
                  </a:lnTo>
                  <a:lnTo>
                    <a:pt x="0" y="1710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49"/>
              </a:stretch>
            </a:blipFill>
          </p:spPr>
        </p:sp>
        <p:sp>
          <p:nvSpPr>
            <p:cNvPr id="41" name="TextBox 41"/>
            <p:cNvSpPr txBox="1"/>
            <p:nvPr/>
          </p:nvSpPr>
          <p:spPr>
            <a:xfrm>
              <a:off x="17027003" y="721552"/>
              <a:ext cx="5431893" cy="3145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746"/>
                </a:lnSpc>
              </a:pPr>
              <a:r>
                <a:rPr lang="en-US" sz="18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Seminar Internasional</a:t>
              </a:r>
            </a:p>
          </p:txBody>
        </p:sp>
      </p:grpSp>
    </p:spTree>
  </p:cSld>
  <p:clrMapOvr>
    <a:masterClrMapping/>
  </p:clrMapOvr>
  <p:transition spd="slow">
    <p:cover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05603" y="428005"/>
            <a:ext cx="16844172" cy="1282543"/>
            <a:chOff x="0" y="0"/>
            <a:chExt cx="22458896" cy="1710057"/>
          </a:xfrm>
        </p:grpSpPr>
        <p:grpSp>
          <p:nvGrpSpPr>
            <p:cNvPr id="3" name="Group 3"/>
            <p:cNvGrpSpPr/>
            <p:nvPr/>
          </p:nvGrpSpPr>
          <p:grpSpPr>
            <a:xfrm>
              <a:off x="23747" y="63228"/>
              <a:ext cx="17003256" cy="1583601"/>
              <a:chOff x="0" y="0"/>
              <a:chExt cx="3358668" cy="312810"/>
            </a:xfrm>
          </p:grpSpPr>
          <p:sp>
            <p:nvSpPr>
              <p:cNvPr id="4" name="Freeform 4"/>
              <p:cNvSpPr/>
              <p:nvPr/>
            </p:nvSpPr>
            <p:spPr>
              <a:xfrm>
                <a:off x="0" y="0"/>
                <a:ext cx="3358668" cy="312810"/>
              </a:xfrm>
              <a:custGeom>
                <a:avLst/>
                <a:gdLst/>
                <a:ahLst/>
                <a:cxnLst/>
                <a:rect l="l" t="t" r="r" b="b"/>
                <a:pathLst>
                  <a:path w="3358668" h="312810">
                    <a:moveTo>
                      <a:pt x="30962" y="0"/>
                    </a:moveTo>
                    <a:lnTo>
                      <a:pt x="3327706" y="0"/>
                    </a:lnTo>
                    <a:cubicBezTo>
                      <a:pt x="3344806" y="0"/>
                      <a:pt x="3358668" y="13862"/>
                      <a:pt x="3358668" y="30962"/>
                    </a:cubicBezTo>
                    <a:lnTo>
                      <a:pt x="3358668" y="281848"/>
                    </a:lnTo>
                    <a:cubicBezTo>
                      <a:pt x="3358668" y="290060"/>
                      <a:pt x="3355406" y="297935"/>
                      <a:pt x="3349599" y="303742"/>
                    </a:cubicBezTo>
                    <a:cubicBezTo>
                      <a:pt x="3343793" y="309548"/>
                      <a:pt x="3335918" y="312810"/>
                      <a:pt x="3327706" y="312810"/>
                    </a:cubicBezTo>
                    <a:lnTo>
                      <a:pt x="30962" y="312810"/>
                    </a:lnTo>
                    <a:cubicBezTo>
                      <a:pt x="13862" y="312810"/>
                      <a:pt x="0" y="298948"/>
                      <a:pt x="0" y="281848"/>
                    </a:cubicBezTo>
                    <a:lnTo>
                      <a:pt x="0" y="30962"/>
                    </a:lnTo>
                    <a:cubicBezTo>
                      <a:pt x="0" y="13862"/>
                      <a:pt x="13862" y="0"/>
                      <a:pt x="30962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5" name="TextBox 5"/>
              <p:cNvSpPr txBox="1"/>
              <p:nvPr/>
            </p:nvSpPr>
            <p:spPr>
              <a:xfrm>
                <a:off x="0" y="-38100"/>
                <a:ext cx="3358668" cy="3509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6" name="Freeform 6"/>
            <p:cNvSpPr/>
            <p:nvPr/>
          </p:nvSpPr>
          <p:spPr>
            <a:xfrm>
              <a:off x="0" y="0"/>
              <a:ext cx="17027003" cy="1710057"/>
            </a:xfrm>
            <a:custGeom>
              <a:avLst/>
              <a:gdLst/>
              <a:ahLst/>
              <a:cxnLst/>
              <a:rect l="l" t="t" r="r" b="b"/>
              <a:pathLst>
                <a:path w="17027003" h="1710057">
                  <a:moveTo>
                    <a:pt x="0" y="0"/>
                  </a:moveTo>
                  <a:lnTo>
                    <a:pt x="17027003" y="0"/>
                  </a:lnTo>
                  <a:lnTo>
                    <a:pt x="17027003" y="1710057"/>
                  </a:lnTo>
                  <a:lnTo>
                    <a:pt x="0" y="1710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149"/>
              </a:stretch>
            </a:blipFill>
          </p:spPr>
        </p:sp>
        <p:sp>
          <p:nvSpPr>
            <p:cNvPr id="7" name="TextBox 7"/>
            <p:cNvSpPr txBox="1"/>
            <p:nvPr/>
          </p:nvSpPr>
          <p:spPr>
            <a:xfrm>
              <a:off x="17027003" y="721552"/>
              <a:ext cx="5431893" cy="3145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746"/>
                </a:lnSpc>
              </a:pPr>
              <a:r>
                <a:rPr lang="en-US" sz="180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Seminar Internasional</a:t>
              </a:r>
            </a:p>
          </p:txBody>
        </p:sp>
      </p:grpSp>
      <p:sp>
        <p:nvSpPr>
          <p:cNvPr id="8" name="Freeform 8"/>
          <p:cNvSpPr/>
          <p:nvPr/>
        </p:nvSpPr>
        <p:spPr>
          <a:xfrm>
            <a:off x="5224406" y="2059263"/>
            <a:ext cx="7839188" cy="8018550"/>
          </a:xfrm>
          <a:custGeom>
            <a:avLst/>
            <a:gdLst/>
            <a:ahLst/>
            <a:cxnLst/>
            <a:rect l="l" t="t" r="r" b="b"/>
            <a:pathLst>
              <a:path w="7839188" h="8018550">
                <a:moveTo>
                  <a:pt x="0" y="0"/>
                </a:moveTo>
                <a:lnTo>
                  <a:pt x="7839188" y="0"/>
                </a:lnTo>
                <a:lnTo>
                  <a:pt x="7839188" y="8018550"/>
                </a:lnTo>
                <a:lnTo>
                  <a:pt x="0" y="801855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11900" b="-7050"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405603" y="2490218"/>
            <a:ext cx="4600946" cy="23707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99"/>
              </a:lnSpc>
            </a:pPr>
            <a:r>
              <a:rPr lang="en-US" sz="4499" dirty="0">
                <a:latin typeface="Open Sans Medium"/>
                <a:ea typeface="Open Sans Medium"/>
                <a:cs typeface="Open Sans Medium"/>
                <a:sym typeface="Open Sans Medium"/>
              </a:rPr>
              <a:t>Data Access Internet in 2023</a:t>
            </a:r>
          </a:p>
          <a:p>
            <a:pPr algn="ctr">
              <a:lnSpc>
                <a:spcPts val="6299"/>
              </a:lnSpc>
              <a:spcBef>
                <a:spcPct val="0"/>
              </a:spcBef>
            </a:pPr>
            <a:r>
              <a:rPr lang="en-US" sz="4499" dirty="0">
                <a:latin typeface="Open Sans Medium"/>
                <a:ea typeface="Open Sans Medium"/>
                <a:cs typeface="Open Sans Medium"/>
                <a:sym typeface="Open Sans Medium"/>
              </a:rPr>
              <a:t>Every Minute </a:t>
            </a:r>
          </a:p>
        </p:txBody>
      </p:sp>
    </p:spTree>
    <p:extLst>
      <p:ext uri="{BB962C8B-B14F-4D97-AF65-F5344CB8AC3E}">
        <p14:creationId xmlns:p14="http://schemas.microsoft.com/office/powerpoint/2010/main" val="1207661746"/>
      </p:ext>
    </p:extLst>
  </p:cSld>
  <p:clrMapOvr>
    <a:masterClrMapping/>
  </p:clrMapOvr>
  <p:transition spd="slow">
    <p:cover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6697188"/>
            <a:ext cx="18288000" cy="3589812"/>
            <a:chOff x="0" y="0"/>
            <a:chExt cx="24384000" cy="4786417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35296" b="35296"/>
            <a:stretch>
              <a:fillRect/>
            </a:stretch>
          </p:blipFill>
          <p:spPr>
            <a:xfrm>
              <a:off x="0" y="0"/>
              <a:ext cx="24384000" cy="4786417"/>
            </a:xfrm>
            <a:prstGeom prst="rect">
              <a:avLst/>
            </a:prstGeom>
          </p:spPr>
        </p:pic>
      </p:grpSp>
      <p:sp>
        <p:nvSpPr>
          <p:cNvPr id="4" name="AutoShape 4"/>
          <p:cNvSpPr/>
          <p:nvPr/>
        </p:nvSpPr>
        <p:spPr>
          <a:xfrm>
            <a:off x="8657035" y="3396733"/>
            <a:ext cx="973931" cy="0"/>
          </a:xfrm>
          <a:prstGeom prst="line">
            <a:avLst/>
          </a:prstGeom>
          <a:ln w="95250" cap="flat">
            <a:solidFill>
              <a:srgbClr val="18306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TextBox 5"/>
          <p:cNvSpPr txBox="1"/>
          <p:nvPr/>
        </p:nvSpPr>
        <p:spPr>
          <a:xfrm>
            <a:off x="4294383" y="2158210"/>
            <a:ext cx="9699234" cy="842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20"/>
              </a:lnSpc>
            </a:pPr>
            <a:r>
              <a:rPr lang="en-US" sz="60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Data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106676" y="3730108"/>
            <a:ext cx="16074647" cy="12088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84"/>
              </a:lnSpc>
            </a:pPr>
            <a:r>
              <a:rPr lang="en-US" sz="343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“adalah Emas baru yang menjadi asset strategis dan termahal saat ini”</a:t>
            </a:r>
          </a:p>
          <a:p>
            <a:pPr algn="l">
              <a:lnSpc>
                <a:spcPts val="4884"/>
              </a:lnSpc>
            </a:pPr>
            <a:endParaRPr lang="en-US" sz="3439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350924" y="5034179"/>
            <a:ext cx="16074647" cy="18279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884"/>
              </a:lnSpc>
            </a:pPr>
            <a:r>
              <a:rPr lang="en-US" sz="343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Mereka menjadi orang super kaya karena mereka adalah </a:t>
            </a:r>
          </a:p>
          <a:p>
            <a:pPr algn="ctr">
              <a:lnSpc>
                <a:spcPts val="4884"/>
              </a:lnSpc>
            </a:pPr>
            <a:r>
              <a:rPr lang="en-US" sz="343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PENAMBANG DATA</a:t>
            </a:r>
          </a:p>
          <a:p>
            <a:pPr algn="l">
              <a:lnSpc>
                <a:spcPts val="4884"/>
              </a:lnSpc>
            </a:pPr>
            <a:endParaRPr lang="en-US" sz="3439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405603" y="523255"/>
            <a:ext cx="16844172" cy="1282543"/>
            <a:chOff x="0" y="0"/>
            <a:chExt cx="22458896" cy="1710057"/>
          </a:xfrm>
        </p:grpSpPr>
        <p:grpSp>
          <p:nvGrpSpPr>
            <p:cNvPr id="9" name="Group 9"/>
            <p:cNvGrpSpPr/>
            <p:nvPr/>
          </p:nvGrpSpPr>
          <p:grpSpPr>
            <a:xfrm>
              <a:off x="23747" y="63228"/>
              <a:ext cx="17003256" cy="1583601"/>
              <a:chOff x="0" y="0"/>
              <a:chExt cx="3358668" cy="31281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3358668" cy="312810"/>
              </a:xfrm>
              <a:custGeom>
                <a:avLst/>
                <a:gdLst/>
                <a:ahLst/>
                <a:cxnLst/>
                <a:rect l="l" t="t" r="r" b="b"/>
                <a:pathLst>
                  <a:path w="3358668" h="312810">
                    <a:moveTo>
                      <a:pt x="30962" y="0"/>
                    </a:moveTo>
                    <a:lnTo>
                      <a:pt x="3327706" y="0"/>
                    </a:lnTo>
                    <a:cubicBezTo>
                      <a:pt x="3344806" y="0"/>
                      <a:pt x="3358668" y="13862"/>
                      <a:pt x="3358668" y="30962"/>
                    </a:cubicBezTo>
                    <a:lnTo>
                      <a:pt x="3358668" y="281848"/>
                    </a:lnTo>
                    <a:cubicBezTo>
                      <a:pt x="3358668" y="290060"/>
                      <a:pt x="3355406" y="297935"/>
                      <a:pt x="3349599" y="303742"/>
                    </a:cubicBezTo>
                    <a:cubicBezTo>
                      <a:pt x="3343793" y="309548"/>
                      <a:pt x="3335918" y="312810"/>
                      <a:pt x="3327706" y="312810"/>
                    </a:cubicBezTo>
                    <a:lnTo>
                      <a:pt x="30962" y="312810"/>
                    </a:lnTo>
                    <a:cubicBezTo>
                      <a:pt x="13862" y="312810"/>
                      <a:pt x="0" y="298948"/>
                      <a:pt x="0" y="281848"/>
                    </a:cubicBezTo>
                    <a:lnTo>
                      <a:pt x="0" y="30962"/>
                    </a:lnTo>
                    <a:cubicBezTo>
                      <a:pt x="0" y="13862"/>
                      <a:pt x="13862" y="0"/>
                      <a:pt x="30962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1" name="TextBox 11"/>
              <p:cNvSpPr txBox="1"/>
              <p:nvPr/>
            </p:nvSpPr>
            <p:spPr>
              <a:xfrm>
                <a:off x="0" y="-38100"/>
                <a:ext cx="3358668" cy="3509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2" name="Freeform 12"/>
            <p:cNvSpPr/>
            <p:nvPr/>
          </p:nvSpPr>
          <p:spPr>
            <a:xfrm>
              <a:off x="0" y="0"/>
              <a:ext cx="17027003" cy="1710057"/>
            </a:xfrm>
            <a:custGeom>
              <a:avLst/>
              <a:gdLst/>
              <a:ahLst/>
              <a:cxnLst/>
              <a:rect l="l" t="t" r="r" b="b"/>
              <a:pathLst>
                <a:path w="17027003" h="1710057">
                  <a:moveTo>
                    <a:pt x="0" y="0"/>
                  </a:moveTo>
                  <a:lnTo>
                    <a:pt x="17027003" y="0"/>
                  </a:lnTo>
                  <a:lnTo>
                    <a:pt x="17027003" y="1710057"/>
                  </a:lnTo>
                  <a:lnTo>
                    <a:pt x="0" y="1710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49"/>
              </a:stretch>
            </a:blipFill>
          </p:spPr>
        </p:sp>
        <p:sp>
          <p:nvSpPr>
            <p:cNvPr id="13" name="TextBox 13"/>
            <p:cNvSpPr txBox="1"/>
            <p:nvPr/>
          </p:nvSpPr>
          <p:spPr>
            <a:xfrm>
              <a:off x="17027003" y="721552"/>
              <a:ext cx="5431893" cy="3145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746"/>
                </a:lnSpc>
              </a:pPr>
              <a:r>
                <a:rPr lang="en-US" sz="180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Seminar Internasional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93067276"/>
      </p:ext>
    </p:extLst>
  </p:cSld>
  <p:clrMapOvr>
    <a:masterClrMapping/>
  </p:clrMapOvr>
  <p:transition spd="slow">
    <p:cover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5987551" y="3426394"/>
            <a:ext cx="973931" cy="0"/>
          </a:xfrm>
          <a:prstGeom prst="line">
            <a:avLst/>
          </a:prstGeom>
          <a:ln w="95250" cap="flat">
            <a:solidFill>
              <a:srgbClr val="18306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3" name="Freeform 3"/>
          <p:cNvSpPr/>
          <p:nvPr/>
        </p:nvSpPr>
        <p:spPr>
          <a:xfrm>
            <a:off x="16749721" y="9058699"/>
            <a:ext cx="509579" cy="127395"/>
          </a:xfrm>
          <a:custGeom>
            <a:avLst/>
            <a:gdLst/>
            <a:ahLst/>
            <a:cxnLst/>
            <a:rect l="l" t="t" r="r" b="b"/>
            <a:pathLst>
              <a:path w="509579" h="127395">
                <a:moveTo>
                  <a:pt x="0" y="0"/>
                </a:moveTo>
                <a:lnTo>
                  <a:pt x="509579" y="0"/>
                </a:lnTo>
                <a:lnTo>
                  <a:pt x="509579" y="127395"/>
                </a:lnTo>
                <a:lnTo>
                  <a:pt x="0" y="1273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9259" b="-9259"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7323584" y="6168760"/>
            <a:ext cx="10964416" cy="842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20"/>
              </a:lnSpc>
            </a:pPr>
            <a:r>
              <a:rPr lang="en-US" sz="60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Pendapatan Google 2023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323584" y="6896470"/>
            <a:ext cx="6711950" cy="9187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25"/>
              </a:lnSpc>
            </a:pPr>
            <a:r>
              <a:rPr lang="en-US" sz="52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RP. 4.185,6 TRILLIUN</a:t>
            </a:r>
          </a:p>
        </p:txBody>
      </p:sp>
      <p:grpSp>
        <p:nvGrpSpPr>
          <p:cNvPr id="7" name="Group 7"/>
          <p:cNvGrpSpPr/>
          <p:nvPr/>
        </p:nvGrpSpPr>
        <p:grpSpPr>
          <a:xfrm>
            <a:off x="405603" y="523255"/>
            <a:ext cx="16844172" cy="1282543"/>
            <a:chOff x="0" y="0"/>
            <a:chExt cx="22458896" cy="1710057"/>
          </a:xfrm>
        </p:grpSpPr>
        <p:grpSp>
          <p:nvGrpSpPr>
            <p:cNvPr id="8" name="Group 8"/>
            <p:cNvGrpSpPr/>
            <p:nvPr/>
          </p:nvGrpSpPr>
          <p:grpSpPr>
            <a:xfrm>
              <a:off x="23747" y="63228"/>
              <a:ext cx="17003256" cy="1583601"/>
              <a:chOff x="0" y="0"/>
              <a:chExt cx="3358668" cy="31281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3358668" cy="312810"/>
              </a:xfrm>
              <a:custGeom>
                <a:avLst/>
                <a:gdLst/>
                <a:ahLst/>
                <a:cxnLst/>
                <a:rect l="l" t="t" r="r" b="b"/>
                <a:pathLst>
                  <a:path w="3358668" h="312810">
                    <a:moveTo>
                      <a:pt x="30962" y="0"/>
                    </a:moveTo>
                    <a:lnTo>
                      <a:pt x="3327706" y="0"/>
                    </a:lnTo>
                    <a:cubicBezTo>
                      <a:pt x="3344806" y="0"/>
                      <a:pt x="3358668" y="13862"/>
                      <a:pt x="3358668" y="30962"/>
                    </a:cubicBezTo>
                    <a:lnTo>
                      <a:pt x="3358668" y="281848"/>
                    </a:lnTo>
                    <a:cubicBezTo>
                      <a:pt x="3358668" y="290060"/>
                      <a:pt x="3355406" y="297935"/>
                      <a:pt x="3349599" y="303742"/>
                    </a:cubicBezTo>
                    <a:cubicBezTo>
                      <a:pt x="3343793" y="309548"/>
                      <a:pt x="3335918" y="312810"/>
                      <a:pt x="3327706" y="312810"/>
                    </a:cubicBezTo>
                    <a:lnTo>
                      <a:pt x="30962" y="312810"/>
                    </a:lnTo>
                    <a:cubicBezTo>
                      <a:pt x="13862" y="312810"/>
                      <a:pt x="0" y="298948"/>
                      <a:pt x="0" y="281848"/>
                    </a:cubicBezTo>
                    <a:lnTo>
                      <a:pt x="0" y="30962"/>
                    </a:lnTo>
                    <a:cubicBezTo>
                      <a:pt x="0" y="13862"/>
                      <a:pt x="13862" y="0"/>
                      <a:pt x="30962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0" y="-38100"/>
                <a:ext cx="3358668" cy="3509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1" name="Freeform 11"/>
            <p:cNvSpPr/>
            <p:nvPr/>
          </p:nvSpPr>
          <p:spPr>
            <a:xfrm>
              <a:off x="0" y="0"/>
              <a:ext cx="17027003" cy="1710057"/>
            </a:xfrm>
            <a:custGeom>
              <a:avLst/>
              <a:gdLst/>
              <a:ahLst/>
              <a:cxnLst/>
              <a:rect l="l" t="t" r="r" b="b"/>
              <a:pathLst>
                <a:path w="17027003" h="1710057">
                  <a:moveTo>
                    <a:pt x="0" y="0"/>
                  </a:moveTo>
                  <a:lnTo>
                    <a:pt x="17027003" y="0"/>
                  </a:lnTo>
                  <a:lnTo>
                    <a:pt x="17027003" y="1710057"/>
                  </a:lnTo>
                  <a:lnTo>
                    <a:pt x="0" y="1710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49"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17027003" y="721552"/>
              <a:ext cx="5431893" cy="3145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746"/>
                </a:lnSpc>
              </a:pPr>
              <a:r>
                <a:rPr lang="en-US" sz="18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Seminar Internasional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43861238"/>
      </p:ext>
    </p:extLst>
  </p:cSld>
  <p:clrMapOvr>
    <a:masterClrMapping/>
  </p:clrMapOvr>
  <p:transition spd="slow">
    <p:cover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921" r="-921"/>
            </a:stretch>
          </a:blipFill>
        </p:spPr>
      </p:sp>
      <p:grpSp>
        <p:nvGrpSpPr>
          <p:cNvPr id="3" name="Group 3"/>
          <p:cNvGrpSpPr/>
          <p:nvPr/>
        </p:nvGrpSpPr>
        <p:grpSpPr>
          <a:xfrm>
            <a:off x="289365" y="237505"/>
            <a:ext cx="16960410" cy="1282543"/>
            <a:chOff x="0" y="0"/>
            <a:chExt cx="22613880" cy="1710057"/>
          </a:xfrm>
        </p:grpSpPr>
        <p:grpSp>
          <p:nvGrpSpPr>
            <p:cNvPr id="4" name="Group 4"/>
            <p:cNvGrpSpPr/>
            <p:nvPr/>
          </p:nvGrpSpPr>
          <p:grpSpPr>
            <a:xfrm>
              <a:off x="23911" y="63228"/>
              <a:ext cx="17120592" cy="1583601"/>
              <a:chOff x="0" y="0"/>
              <a:chExt cx="3381845" cy="312810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381845" cy="312810"/>
              </a:xfrm>
              <a:custGeom>
                <a:avLst/>
                <a:gdLst/>
                <a:ahLst/>
                <a:cxnLst/>
                <a:rect l="l" t="t" r="r" b="b"/>
                <a:pathLst>
                  <a:path w="3381845" h="312810">
                    <a:moveTo>
                      <a:pt x="30750" y="0"/>
                    </a:moveTo>
                    <a:lnTo>
                      <a:pt x="3351095" y="0"/>
                    </a:lnTo>
                    <a:cubicBezTo>
                      <a:pt x="3359251" y="0"/>
                      <a:pt x="3367072" y="3240"/>
                      <a:pt x="3372839" y="9006"/>
                    </a:cubicBezTo>
                    <a:cubicBezTo>
                      <a:pt x="3378605" y="14773"/>
                      <a:pt x="3381845" y="22594"/>
                      <a:pt x="3381845" y="30750"/>
                    </a:cubicBezTo>
                    <a:lnTo>
                      <a:pt x="3381845" y="282060"/>
                    </a:lnTo>
                    <a:cubicBezTo>
                      <a:pt x="3381845" y="290216"/>
                      <a:pt x="3378605" y="298037"/>
                      <a:pt x="3372839" y="303804"/>
                    </a:cubicBezTo>
                    <a:cubicBezTo>
                      <a:pt x="3367072" y="309570"/>
                      <a:pt x="3359251" y="312810"/>
                      <a:pt x="3351095" y="312810"/>
                    </a:cubicBezTo>
                    <a:lnTo>
                      <a:pt x="30750" y="312810"/>
                    </a:lnTo>
                    <a:cubicBezTo>
                      <a:pt x="22594" y="312810"/>
                      <a:pt x="14773" y="309570"/>
                      <a:pt x="9006" y="303804"/>
                    </a:cubicBezTo>
                    <a:cubicBezTo>
                      <a:pt x="3240" y="298037"/>
                      <a:pt x="0" y="290216"/>
                      <a:pt x="0" y="282060"/>
                    </a:cubicBezTo>
                    <a:lnTo>
                      <a:pt x="0" y="30750"/>
                    </a:lnTo>
                    <a:cubicBezTo>
                      <a:pt x="0" y="22594"/>
                      <a:pt x="3240" y="14773"/>
                      <a:pt x="9006" y="9006"/>
                    </a:cubicBezTo>
                    <a:cubicBezTo>
                      <a:pt x="14773" y="3240"/>
                      <a:pt x="22594" y="0"/>
                      <a:pt x="30750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6" name="TextBox 6"/>
              <p:cNvSpPr txBox="1"/>
              <p:nvPr/>
            </p:nvSpPr>
            <p:spPr>
              <a:xfrm>
                <a:off x="0" y="-38100"/>
                <a:ext cx="3381845" cy="3509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7" name="Freeform 7"/>
            <p:cNvSpPr/>
            <p:nvPr/>
          </p:nvSpPr>
          <p:spPr>
            <a:xfrm>
              <a:off x="0" y="0"/>
              <a:ext cx="17144503" cy="1710057"/>
            </a:xfrm>
            <a:custGeom>
              <a:avLst/>
              <a:gdLst/>
              <a:ahLst/>
              <a:cxnLst/>
              <a:rect l="l" t="t" r="r" b="b"/>
              <a:pathLst>
                <a:path w="17144503" h="1710057">
                  <a:moveTo>
                    <a:pt x="0" y="0"/>
                  </a:moveTo>
                  <a:lnTo>
                    <a:pt x="17144503" y="0"/>
                  </a:lnTo>
                  <a:lnTo>
                    <a:pt x="17144503" y="1710057"/>
                  </a:lnTo>
                  <a:lnTo>
                    <a:pt x="0" y="1710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345" r="-149" b="-345"/>
              </a:stretch>
            </a:blipFill>
          </p:spPr>
        </p:sp>
        <p:sp>
          <p:nvSpPr>
            <p:cNvPr id="8" name="TextBox 8"/>
            <p:cNvSpPr txBox="1"/>
            <p:nvPr/>
          </p:nvSpPr>
          <p:spPr>
            <a:xfrm>
              <a:off x="17144503" y="721552"/>
              <a:ext cx="5469378" cy="3145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746"/>
                </a:lnSpc>
              </a:pPr>
              <a:r>
                <a:rPr lang="en-US" sz="18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Seminar Internasional</a:t>
              </a:r>
            </a:p>
          </p:txBody>
        </p:sp>
      </p:grpSp>
      <p:sp>
        <p:nvSpPr>
          <p:cNvPr id="9" name="TextBox 9"/>
          <p:cNvSpPr txBox="1"/>
          <p:nvPr/>
        </p:nvSpPr>
        <p:spPr>
          <a:xfrm>
            <a:off x="1028700" y="7331143"/>
            <a:ext cx="10964416" cy="842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20"/>
              </a:lnSpc>
            </a:pPr>
            <a:r>
              <a:rPr lang="en-US" sz="60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Pendapatan Amazon 2020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8058853"/>
            <a:ext cx="6711950" cy="1871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25"/>
              </a:lnSpc>
            </a:pPr>
            <a:r>
              <a:rPr lang="en-US" sz="52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Rp. 2.2 Milyar/ Detik</a:t>
            </a:r>
          </a:p>
          <a:p>
            <a:pPr algn="l">
              <a:lnSpc>
                <a:spcPts val="7525"/>
              </a:lnSpc>
            </a:pPr>
            <a:endParaRPr lang="en-US" sz="5299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948313798"/>
      </p:ext>
    </p:extLst>
  </p:cSld>
  <p:clrMapOvr>
    <a:masterClrMapping/>
  </p:clrMapOvr>
  <p:transition spd="slow">
    <p:cover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611" b="-8611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6520957" y="3877372"/>
            <a:ext cx="10964416" cy="842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20"/>
              </a:lnSpc>
            </a:pPr>
            <a:r>
              <a:rPr lang="en-US" sz="60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Pendapatan Facebook 2018 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6520957" y="4605082"/>
            <a:ext cx="6711950" cy="1871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525"/>
              </a:lnSpc>
            </a:pPr>
            <a:r>
              <a:rPr lang="en-US" sz="5299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Rp. 23,2 Milyar/Jam</a:t>
            </a:r>
          </a:p>
          <a:p>
            <a:pPr algn="l">
              <a:lnSpc>
                <a:spcPts val="7525"/>
              </a:lnSpc>
            </a:pPr>
            <a:endParaRPr lang="en-US" sz="5299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5" name="Group 5"/>
          <p:cNvGrpSpPr/>
          <p:nvPr/>
        </p:nvGrpSpPr>
        <p:grpSpPr>
          <a:xfrm>
            <a:off x="405603" y="523255"/>
            <a:ext cx="16844172" cy="1282543"/>
            <a:chOff x="0" y="0"/>
            <a:chExt cx="22458896" cy="1710057"/>
          </a:xfrm>
        </p:grpSpPr>
        <p:grpSp>
          <p:nvGrpSpPr>
            <p:cNvPr id="6" name="Group 6"/>
            <p:cNvGrpSpPr/>
            <p:nvPr/>
          </p:nvGrpSpPr>
          <p:grpSpPr>
            <a:xfrm>
              <a:off x="23747" y="63228"/>
              <a:ext cx="17003256" cy="1583601"/>
              <a:chOff x="0" y="0"/>
              <a:chExt cx="3358668" cy="312810"/>
            </a:xfrm>
          </p:grpSpPr>
          <p:sp>
            <p:nvSpPr>
              <p:cNvPr id="7" name="Freeform 7"/>
              <p:cNvSpPr/>
              <p:nvPr/>
            </p:nvSpPr>
            <p:spPr>
              <a:xfrm>
                <a:off x="0" y="0"/>
                <a:ext cx="3358668" cy="312810"/>
              </a:xfrm>
              <a:custGeom>
                <a:avLst/>
                <a:gdLst/>
                <a:ahLst/>
                <a:cxnLst/>
                <a:rect l="l" t="t" r="r" b="b"/>
                <a:pathLst>
                  <a:path w="3358668" h="312810">
                    <a:moveTo>
                      <a:pt x="30962" y="0"/>
                    </a:moveTo>
                    <a:lnTo>
                      <a:pt x="3327706" y="0"/>
                    </a:lnTo>
                    <a:cubicBezTo>
                      <a:pt x="3344806" y="0"/>
                      <a:pt x="3358668" y="13862"/>
                      <a:pt x="3358668" y="30962"/>
                    </a:cubicBezTo>
                    <a:lnTo>
                      <a:pt x="3358668" y="281848"/>
                    </a:lnTo>
                    <a:cubicBezTo>
                      <a:pt x="3358668" y="290060"/>
                      <a:pt x="3355406" y="297935"/>
                      <a:pt x="3349599" y="303742"/>
                    </a:cubicBezTo>
                    <a:cubicBezTo>
                      <a:pt x="3343793" y="309548"/>
                      <a:pt x="3335918" y="312810"/>
                      <a:pt x="3327706" y="312810"/>
                    </a:cubicBezTo>
                    <a:lnTo>
                      <a:pt x="30962" y="312810"/>
                    </a:lnTo>
                    <a:cubicBezTo>
                      <a:pt x="13862" y="312810"/>
                      <a:pt x="0" y="298948"/>
                      <a:pt x="0" y="281848"/>
                    </a:cubicBezTo>
                    <a:lnTo>
                      <a:pt x="0" y="30962"/>
                    </a:lnTo>
                    <a:cubicBezTo>
                      <a:pt x="0" y="13862"/>
                      <a:pt x="13862" y="0"/>
                      <a:pt x="30962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8" name="TextBox 8"/>
              <p:cNvSpPr txBox="1"/>
              <p:nvPr/>
            </p:nvSpPr>
            <p:spPr>
              <a:xfrm>
                <a:off x="0" y="-38100"/>
                <a:ext cx="3358668" cy="3509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9" name="Freeform 9"/>
            <p:cNvSpPr/>
            <p:nvPr/>
          </p:nvSpPr>
          <p:spPr>
            <a:xfrm>
              <a:off x="0" y="0"/>
              <a:ext cx="17027003" cy="1710057"/>
            </a:xfrm>
            <a:custGeom>
              <a:avLst/>
              <a:gdLst/>
              <a:ahLst/>
              <a:cxnLst/>
              <a:rect l="l" t="t" r="r" b="b"/>
              <a:pathLst>
                <a:path w="17027003" h="1710057">
                  <a:moveTo>
                    <a:pt x="0" y="0"/>
                  </a:moveTo>
                  <a:lnTo>
                    <a:pt x="17027003" y="0"/>
                  </a:lnTo>
                  <a:lnTo>
                    <a:pt x="17027003" y="1710057"/>
                  </a:lnTo>
                  <a:lnTo>
                    <a:pt x="0" y="1710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r="-149"/>
              </a:stretch>
            </a:blipFill>
          </p:spPr>
        </p:sp>
        <p:sp>
          <p:nvSpPr>
            <p:cNvPr id="10" name="TextBox 10"/>
            <p:cNvSpPr txBox="1"/>
            <p:nvPr/>
          </p:nvSpPr>
          <p:spPr>
            <a:xfrm>
              <a:off x="17027003" y="721552"/>
              <a:ext cx="5431893" cy="3145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746"/>
                </a:lnSpc>
              </a:pPr>
              <a:r>
                <a:rPr lang="en-US" sz="18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Seminar Internasional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07392523"/>
      </p:ext>
    </p:extLst>
  </p:cSld>
  <p:clrMapOvr>
    <a:masterClrMapping/>
  </p:clrMapOvr>
  <p:transition spd="slow">
    <p:cover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3592686"/>
            <a:ext cx="18288001" cy="6694314"/>
            <a:chOff x="0" y="0"/>
            <a:chExt cx="2409207" cy="17631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09207" cy="1763112"/>
            </a:xfrm>
            <a:custGeom>
              <a:avLst/>
              <a:gdLst/>
              <a:ahLst/>
              <a:cxnLst/>
              <a:rect l="l" t="t" r="r" b="b"/>
              <a:pathLst>
                <a:path w="2409207" h="1763112">
                  <a:moveTo>
                    <a:pt x="0" y="0"/>
                  </a:moveTo>
                  <a:lnTo>
                    <a:pt x="2409207" y="0"/>
                  </a:lnTo>
                  <a:lnTo>
                    <a:pt x="2409207" y="1763112"/>
                  </a:lnTo>
                  <a:lnTo>
                    <a:pt x="0" y="1763112"/>
                  </a:lnTo>
                  <a:close/>
                </a:path>
              </a:pathLst>
            </a:custGeom>
            <a:solidFill>
              <a:srgbClr val="18306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47625"/>
              <a:ext cx="2409207" cy="17154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46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6749721" y="9058699"/>
            <a:ext cx="509579" cy="127395"/>
          </a:xfrm>
          <a:custGeom>
            <a:avLst/>
            <a:gdLst/>
            <a:ahLst/>
            <a:cxnLst/>
            <a:rect l="l" t="t" r="r" b="b"/>
            <a:pathLst>
              <a:path w="509579" h="127395">
                <a:moveTo>
                  <a:pt x="0" y="0"/>
                </a:moveTo>
                <a:lnTo>
                  <a:pt x="509579" y="0"/>
                </a:lnTo>
                <a:lnTo>
                  <a:pt x="509579" y="127395"/>
                </a:lnTo>
                <a:lnTo>
                  <a:pt x="0" y="1273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754429" y="2160411"/>
            <a:ext cx="14779141" cy="7732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20"/>
              </a:lnSpc>
            </a:pPr>
            <a:r>
              <a:rPr lang="en-US" sz="6000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Warning Al-Qur’an </a:t>
            </a:r>
            <a:r>
              <a:rPr lang="en-US" sz="6000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Tantangan</a:t>
            </a:r>
            <a:r>
              <a:rPr lang="en-US" sz="6000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Global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40998" y="7200900"/>
            <a:ext cx="15864832" cy="142346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691"/>
              </a:lnSpc>
            </a:pP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Mereka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hendak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memadamkan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cahaya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(agama) Allah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dengan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mulut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mereka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sedangkan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Allah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tetap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menyempurnakan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cahaya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-Nya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walaupun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orang-orang kafir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tidak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menyukai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en-US" sz="3200" b="1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(QS. Ash-</a:t>
            </a:r>
            <a:r>
              <a:rPr lang="en-US" sz="3200" b="1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Shaff</a:t>
            </a:r>
            <a:r>
              <a:rPr lang="en-US" sz="3200" b="1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3200" b="1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ayat</a:t>
            </a:r>
            <a:r>
              <a:rPr lang="en-US" sz="3200" b="1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8).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05603" y="428005"/>
            <a:ext cx="16844172" cy="1282543"/>
            <a:chOff x="0" y="0"/>
            <a:chExt cx="22458896" cy="1710057"/>
          </a:xfrm>
        </p:grpSpPr>
        <p:grpSp>
          <p:nvGrpSpPr>
            <p:cNvPr id="12" name="Group 12"/>
            <p:cNvGrpSpPr/>
            <p:nvPr/>
          </p:nvGrpSpPr>
          <p:grpSpPr>
            <a:xfrm>
              <a:off x="23747" y="63228"/>
              <a:ext cx="17003256" cy="1583601"/>
              <a:chOff x="0" y="0"/>
              <a:chExt cx="3358668" cy="31281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3358668" cy="312810"/>
              </a:xfrm>
              <a:custGeom>
                <a:avLst/>
                <a:gdLst/>
                <a:ahLst/>
                <a:cxnLst/>
                <a:rect l="l" t="t" r="r" b="b"/>
                <a:pathLst>
                  <a:path w="3358668" h="312810">
                    <a:moveTo>
                      <a:pt x="30962" y="0"/>
                    </a:moveTo>
                    <a:lnTo>
                      <a:pt x="3327706" y="0"/>
                    </a:lnTo>
                    <a:cubicBezTo>
                      <a:pt x="3344806" y="0"/>
                      <a:pt x="3358668" y="13862"/>
                      <a:pt x="3358668" y="30962"/>
                    </a:cubicBezTo>
                    <a:lnTo>
                      <a:pt x="3358668" y="281848"/>
                    </a:lnTo>
                    <a:cubicBezTo>
                      <a:pt x="3358668" y="290060"/>
                      <a:pt x="3355406" y="297935"/>
                      <a:pt x="3349599" y="303742"/>
                    </a:cubicBezTo>
                    <a:cubicBezTo>
                      <a:pt x="3343793" y="309548"/>
                      <a:pt x="3335918" y="312810"/>
                      <a:pt x="3327706" y="312810"/>
                    </a:cubicBezTo>
                    <a:lnTo>
                      <a:pt x="30962" y="312810"/>
                    </a:lnTo>
                    <a:cubicBezTo>
                      <a:pt x="13862" y="312810"/>
                      <a:pt x="0" y="298948"/>
                      <a:pt x="0" y="281848"/>
                    </a:cubicBezTo>
                    <a:lnTo>
                      <a:pt x="0" y="30962"/>
                    </a:lnTo>
                    <a:cubicBezTo>
                      <a:pt x="0" y="13862"/>
                      <a:pt x="13862" y="0"/>
                      <a:pt x="30962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0" y="-38100"/>
                <a:ext cx="3358668" cy="3509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5" name="Freeform 15"/>
            <p:cNvSpPr/>
            <p:nvPr/>
          </p:nvSpPr>
          <p:spPr>
            <a:xfrm>
              <a:off x="0" y="0"/>
              <a:ext cx="17027003" cy="1710057"/>
            </a:xfrm>
            <a:custGeom>
              <a:avLst/>
              <a:gdLst/>
              <a:ahLst/>
              <a:cxnLst/>
              <a:rect l="l" t="t" r="r" b="b"/>
              <a:pathLst>
                <a:path w="17027003" h="1710057">
                  <a:moveTo>
                    <a:pt x="0" y="0"/>
                  </a:moveTo>
                  <a:lnTo>
                    <a:pt x="17027003" y="0"/>
                  </a:lnTo>
                  <a:lnTo>
                    <a:pt x="17027003" y="1710057"/>
                  </a:lnTo>
                  <a:lnTo>
                    <a:pt x="0" y="1710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49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17027003" y="721552"/>
              <a:ext cx="5431893" cy="3145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746"/>
                </a:lnSpc>
              </a:pPr>
              <a:r>
                <a:rPr lang="en-US" sz="180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Seminar Internasional</a:t>
              </a:r>
            </a:p>
          </p:txBody>
        </p:sp>
      </p:grpSp>
      <p:sp>
        <p:nvSpPr>
          <p:cNvPr id="17" name="AutoShape 7"/>
          <p:cNvSpPr/>
          <p:nvPr/>
        </p:nvSpPr>
        <p:spPr>
          <a:xfrm>
            <a:off x="8657035" y="3390900"/>
            <a:ext cx="973931" cy="0"/>
          </a:xfrm>
          <a:prstGeom prst="line">
            <a:avLst/>
          </a:prstGeom>
          <a:ln w="127000" cap="flat">
            <a:solidFill>
              <a:srgbClr val="183064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B38444D1-493A-AF8D-180B-8648DA3782E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972" y="3497215"/>
            <a:ext cx="17016054" cy="2122183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3592686"/>
            <a:ext cx="18288001" cy="6694314"/>
            <a:chOff x="0" y="0"/>
            <a:chExt cx="2409207" cy="17631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09207" cy="1763112"/>
            </a:xfrm>
            <a:custGeom>
              <a:avLst/>
              <a:gdLst/>
              <a:ahLst/>
              <a:cxnLst/>
              <a:rect l="l" t="t" r="r" b="b"/>
              <a:pathLst>
                <a:path w="2409207" h="1763112">
                  <a:moveTo>
                    <a:pt x="0" y="0"/>
                  </a:moveTo>
                  <a:lnTo>
                    <a:pt x="2409207" y="0"/>
                  </a:lnTo>
                  <a:lnTo>
                    <a:pt x="2409207" y="1763112"/>
                  </a:lnTo>
                  <a:lnTo>
                    <a:pt x="0" y="1763112"/>
                  </a:lnTo>
                  <a:close/>
                </a:path>
              </a:pathLst>
            </a:custGeom>
            <a:solidFill>
              <a:srgbClr val="18306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47625"/>
              <a:ext cx="2409207" cy="17154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46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6749721" y="9058699"/>
            <a:ext cx="509579" cy="127395"/>
          </a:xfrm>
          <a:custGeom>
            <a:avLst/>
            <a:gdLst/>
            <a:ahLst/>
            <a:cxnLst/>
            <a:rect l="l" t="t" r="r" b="b"/>
            <a:pathLst>
              <a:path w="509579" h="127395">
                <a:moveTo>
                  <a:pt x="0" y="0"/>
                </a:moveTo>
                <a:lnTo>
                  <a:pt x="509579" y="0"/>
                </a:lnTo>
                <a:lnTo>
                  <a:pt x="509579" y="127395"/>
                </a:lnTo>
                <a:lnTo>
                  <a:pt x="0" y="1273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754429" y="2160411"/>
            <a:ext cx="14779141" cy="7732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20"/>
              </a:lnSpc>
            </a:pPr>
            <a:r>
              <a:rPr lang="en-US" sz="6000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Warning Al-Qur’an </a:t>
            </a:r>
            <a:r>
              <a:rPr lang="en-US" sz="6000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Tantangan</a:t>
            </a:r>
            <a:r>
              <a:rPr lang="en-US" sz="6000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Global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440998" y="7200900"/>
            <a:ext cx="15864832" cy="28469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691"/>
              </a:lnSpc>
            </a:pP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Orang-orang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Yahudi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dan Nasrani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tidak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akan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pernah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rela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kepadamu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(Nabi Muhammad)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sehingga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engkau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mengikuti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agama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mereka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Katakanlah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, “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Sesungguhnya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petunjuk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Allah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itulah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petunjuk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(yang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sebenarnya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).”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Sungguh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jika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engkau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mengikuti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hawa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nafsu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mereka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setelah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ilmu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(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kebenaran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)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sampai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kepadamu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tidak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ada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bagimu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pelindung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dan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penolong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dari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(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azab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) Allah. </a:t>
            </a:r>
            <a:r>
              <a:rPr lang="en-US" sz="3200" b="1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(QS. Al-Baqarah, </a:t>
            </a:r>
            <a:r>
              <a:rPr lang="en-US" sz="3200" b="1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ayat</a:t>
            </a:r>
            <a:r>
              <a:rPr lang="en-US" sz="3200" b="1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120)</a:t>
            </a:r>
          </a:p>
        </p:txBody>
      </p:sp>
      <p:grpSp>
        <p:nvGrpSpPr>
          <p:cNvPr id="11" name="Group 11"/>
          <p:cNvGrpSpPr/>
          <p:nvPr/>
        </p:nvGrpSpPr>
        <p:grpSpPr>
          <a:xfrm>
            <a:off x="405603" y="428005"/>
            <a:ext cx="16844172" cy="1282543"/>
            <a:chOff x="0" y="0"/>
            <a:chExt cx="22458896" cy="1710057"/>
          </a:xfrm>
        </p:grpSpPr>
        <p:grpSp>
          <p:nvGrpSpPr>
            <p:cNvPr id="12" name="Group 12"/>
            <p:cNvGrpSpPr/>
            <p:nvPr/>
          </p:nvGrpSpPr>
          <p:grpSpPr>
            <a:xfrm>
              <a:off x="23747" y="63228"/>
              <a:ext cx="17003256" cy="1583601"/>
              <a:chOff x="0" y="0"/>
              <a:chExt cx="3358668" cy="31281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3358668" cy="312810"/>
              </a:xfrm>
              <a:custGeom>
                <a:avLst/>
                <a:gdLst/>
                <a:ahLst/>
                <a:cxnLst/>
                <a:rect l="l" t="t" r="r" b="b"/>
                <a:pathLst>
                  <a:path w="3358668" h="312810">
                    <a:moveTo>
                      <a:pt x="30962" y="0"/>
                    </a:moveTo>
                    <a:lnTo>
                      <a:pt x="3327706" y="0"/>
                    </a:lnTo>
                    <a:cubicBezTo>
                      <a:pt x="3344806" y="0"/>
                      <a:pt x="3358668" y="13862"/>
                      <a:pt x="3358668" y="30962"/>
                    </a:cubicBezTo>
                    <a:lnTo>
                      <a:pt x="3358668" y="281848"/>
                    </a:lnTo>
                    <a:cubicBezTo>
                      <a:pt x="3358668" y="290060"/>
                      <a:pt x="3355406" y="297935"/>
                      <a:pt x="3349599" y="303742"/>
                    </a:cubicBezTo>
                    <a:cubicBezTo>
                      <a:pt x="3343793" y="309548"/>
                      <a:pt x="3335918" y="312810"/>
                      <a:pt x="3327706" y="312810"/>
                    </a:cubicBezTo>
                    <a:lnTo>
                      <a:pt x="30962" y="312810"/>
                    </a:lnTo>
                    <a:cubicBezTo>
                      <a:pt x="13862" y="312810"/>
                      <a:pt x="0" y="298948"/>
                      <a:pt x="0" y="281848"/>
                    </a:cubicBezTo>
                    <a:lnTo>
                      <a:pt x="0" y="30962"/>
                    </a:lnTo>
                    <a:cubicBezTo>
                      <a:pt x="0" y="13862"/>
                      <a:pt x="13862" y="0"/>
                      <a:pt x="30962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0" y="-38100"/>
                <a:ext cx="3358668" cy="3509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5" name="Freeform 15"/>
            <p:cNvSpPr/>
            <p:nvPr/>
          </p:nvSpPr>
          <p:spPr>
            <a:xfrm>
              <a:off x="0" y="0"/>
              <a:ext cx="17027003" cy="1710057"/>
            </a:xfrm>
            <a:custGeom>
              <a:avLst/>
              <a:gdLst/>
              <a:ahLst/>
              <a:cxnLst/>
              <a:rect l="l" t="t" r="r" b="b"/>
              <a:pathLst>
                <a:path w="17027003" h="1710057">
                  <a:moveTo>
                    <a:pt x="0" y="0"/>
                  </a:moveTo>
                  <a:lnTo>
                    <a:pt x="17027003" y="0"/>
                  </a:lnTo>
                  <a:lnTo>
                    <a:pt x="17027003" y="1710057"/>
                  </a:lnTo>
                  <a:lnTo>
                    <a:pt x="0" y="1710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49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17027003" y="721552"/>
              <a:ext cx="5431893" cy="3145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746"/>
                </a:lnSpc>
              </a:pPr>
              <a:r>
                <a:rPr lang="en-US" sz="180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Seminar Internasional</a:t>
              </a:r>
            </a:p>
          </p:txBody>
        </p:sp>
      </p:grpSp>
      <p:sp>
        <p:nvSpPr>
          <p:cNvPr id="17" name="AutoShape 7"/>
          <p:cNvSpPr/>
          <p:nvPr/>
        </p:nvSpPr>
        <p:spPr>
          <a:xfrm>
            <a:off x="8657035" y="3390900"/>
            <a:ext cx="973931" cy="0"/>
          </a:xfrm>
          <a:prstGeom prst="line">
            <a:avLst/>
          </a:prstGeom>
          <a:ln w="127000" cap="flat">
            <a:solidFill>
              <a:srgbClr val="183064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A2C1A07-5783-8969-1748-F2D62D4EED2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07223" y="3169467"/>
            <a:ext cx="14779140" cy="3936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5576335"/>
      </p:ext>
    </p:extLst>
  </p:cSld>
  <p:clrMapOvr>
    <a:masterClrMapping/>
  </p:clrMapOvr>
  <p:transition spd="slow">
    <p:cover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-1" y="3592686"/>
            <a:ext cx="18288001" cy="6694314"/>
            <a:chOff x="0" y="0"/>
            <a:chExt cx="2409207" cy="17631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2409207" cy="1763112"/>
            </a:xfrm>
            <a:custGeom>
              <a:avLst/>
              <a:gdLst/>
              <a:ahLst/>
              <a:cxnLst/>
              <a:rect l="l" t="t" r="r" b="b"/>
              <a:pathLst>
                <a:path w="2409207" h="1763112">
                  <a:moveTo>
                    <a:pt x="0" y="0"/>
                  </a:moveTo>
                  <a:lnTo>
                    <a:pt x="2409207" y="0"/>
                  </a:lnTo>
                  <a:lnTo>
                    <a:pt x="2409207" y="1763112"/>
                  </a:lnTo>
                  <a:lnTo>
                    <a:pt x="0" y="1763112"/>
                  </a:lnTo>
                  <a:close/>
                </a:path>
              </a:pathLst>
            </a:custGeom>
            <a:solidFill>
              <a:srgbClr val="18306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47625"/>
              <a:ext cx="2409207" cy="17154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46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6749721" y="9058699"/>
            <a:ext cx="509579" cy="127395"/>
          </a:xfrm>
          <a:custGeom>
            <a:avLst/>
            <a:gdLst/>
            <a:ahLst/>
            <a:cxnLst/>
            <a:rect l="l" t="t" r="r" b="b"/>
            <a:pathLst>
              <a:path w="509579" h="127395">
                <a:moveTo>
                  <a:pt x="0" y="0"/>
                </a:moveTo>
                <a:lnTo>
                  <a:pt x="509579" y="0"/>
                </a:lnTo>
                <a:lnTo>
                  <a:pt x="509579" y="127395"/>
                </a:lnTo>
                <a:lnTo>
                  <a:pt x="0" y="1273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grpSp>
        <p:nvGrpSpPr>
          <p:cNvPr id="6" name="Group 6"/>
          <p:cNvGrpSpPr/>
          <p:nvPr/>
        </p:nvGrpSpPr>
        <p:grpSpPr>
          <a:xfrm>
            <a:off x="1754429" y="2160411"/>
            <a:ext cx="14779141" cy="4340533"/>
            <a:chOff x="-303655" y="539089"/>
            <a:chExt cx="19705521" cy="5787375"/>
          </a:xfrm>
        </p:grpSpPr>
        <p:sp>
          <p:nvSpPr>
            <p:cNvPr id="8" name="Freeform 8"/>
            <p:cNvSpPr/>
            <p:nvPr/>
          </p:nvSpPr>
          <p:spPr>
            <a:xfrm>
              <a:off x="0" y="2382940"/>
              <a:ext cx="19098213" cy="3943524"/>
            </a:xfrm>
            <a:custGeom>
              <a:avLst/>
              <a:gdLst/>
              <a:ahLst/>
              <a:cxnLst/>
              <a:rect l="l" t="t" r="r" b="b"/>
              <a:pathLst>
                <a:path w="19098213" h="3943523">
                  <a:moveTo>
                    <a:pt x="0" y="0"/>
                  </a:moveTo>
                  <a:lnTo>
                    <a:pt x="19098213" y="0"/>
                  </a:lnTo>
                  <a:lnTo>
                    <a:pt x="19098213" y="3943523"/>
                  </a:lnTo>
                  <a:lnTo>
                    <a:pt x="0" y="39435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-303655" y="539089"/>
              <a:ext cx="19705521" cy="1031052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ctr">
                <a:lnSpc>
                  <a:spcPts val="5820"/>
                </a:lnSpc>
              </a:pPr>
              <a:r>
                <a:rPr lang="en-US" sz="6000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Warning Al-Qur’an </a:t>
              </a:r>
              <a:r>
                <a:rPr lang="en-US" sz="6000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bagi</a:t>
              </a:r>
              <a:r>
                <a:rPr lang="en-US" sz="6000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</a:t>
              </a:r>
              <a:r>
                <a:rPr lang="en-US" sz="6000" dirty="0" err="1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Umat</a:t>
              </a:r>
              <a:r>
                <a:rPr lang="en-US" sz="6000" dirty="0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 Islam</a:t>
              </a:r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440998" y="7200900"/>
            <a:ext cx="15864832" cy="237244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3691"/>
              </a:lnSpc>
            </a:pP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Hendaklah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merasa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takut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orang-orang yang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seandainya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(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mati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)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meninggalkan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setelah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mereka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keturunan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yang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lemah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(yang)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mereka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khawatir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terhadapnya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Maka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bertakwalah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kepada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Allah dan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berbicaralah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dengan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tutur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kata yang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benar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(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dalam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hal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menjaga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hak-hak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200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keturunannya</a:t>
            </a:r>
            <a:r>
              <a:rPr lang="en-US" sz="3200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) (</a:t>
            </a:r>
            <a:r>
              <a:rPr lang="en-US" sz="3600" dirty="0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QS. An-Nisa, </a:t>
            </a:r>
            <a:r>
              <a:rPr lang="en-US" sz="3600" dirty="0" err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ayat</a:t>
            </a:r>
            <a:r>
              <a:rPr lang="en-US" sz="3600" dirty="0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 9)</a:t>
            </a:r>
            <a:endParaRPr lang="en-US" sz="3200" dirty="0">
              <a:solidFill>
                <a:schemeClr val="bg1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just">
              <a:lnSpc>
                <a:spcPts val="3691"/>
              </a:lnSpc>
            </a:pPr>
            <a:endParaRPr lang="en-US" sz="3200" dirty="0">
              <a:solidFill>
                <a:srgbClr val="FFFFFF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pSp>
        <p:nvGrpSpPr>
          <p:cNvPr id="11" name="Group 11"/>
          <p:cNvGrpSpPr/>
          <p:nvPr/>
        </p:nvGrpSpPr>
        <p:grpSpPr>
          <a:xfrm>
            <a:off x="405603" y="428005"/>
            <a:ext cx="16844172" cy="1282543"/>
            <a:chOff x="0" y="0"/>
            <a:chExt cx="22458896" cy="1710057"/>
          </a:xfrm>
        </p:grpSpPr>
        <p:grpSp>
          <p:nvGrpSpPr>
            <p:cNvPr id="12" name="Group 12"/>
            <p:cNvGrpSpPr/>
            <p:nvPr/>
          </p:nvGrpSpPr>
          <p:grpSpPr>
            <a:xfrm>
              <a:off x="23747" y="63228"/>
              <a:ext cx="17003256" cy="1583601"/>
              <a:chOff x="0" y="0"/>
              <a:chExt cx="3358668" cy="312810"/>
            </a:xfrm>
          </p:grpSpPr>
          <p:sp>
            <p:nvSpPr>
              <p:cNvPr id="13" name="Freeform 13"/>
              <p:cNvSpPr/>
              <p:nvPr/>
            </p:nvSpPr>
            <p:spPr>
              <a:xfrm>
                <a:off x="0" y="0"/>
                <a:ext cx="3358668" cy="312810"/>
              </a:xfrm>
              <a:custGeom>
                <a:avLst/>
                <a:gdLst/>
                <a:ahLst/>
                <a:cxnLst/>
                <a:rect l="l" t="t" r="r" b="b"/>
                <a:pathLst>
                  <a:path w="3358668" h="312810">
                    <a:moveTo>
                      <a:pt x="30962" y="0"/>
                    </a:moveTo>
                    <a:lnTo>
                      <a:pt x="3327706" y="0"/>
                    </a:lnTo>
                    <a:cubicBezTo>
                      <a:pt x="3344806" y="0"/>
                      <a:pt x="3358668" y="13862"/>
                      <a:pt x="3358668" y="30962"/>
                    </a:cubicBezTo>
                    <a:lnTo>
                      <a:pt x="3358668" y="281848"/>
                    </a:lnTo>
                    <a:cubicBezTo>
                      <a:pt x="3358668" y="290060"/>
                      <a:pt x="3355406" y="297935"/>
                      <a:pt x="3349599" y="303742"/>
                    </a:cubicBezTo>
                    <a:cubicBezTo>
                      <a:pt x="3343793" y="309548"/>
                      <a:pt x="3335918" y="312810"/>
                      <a:pt x="3327706" y="312810"/>
                    </a:cubicBezTo>
                    <a:lnTo>
                      <a:pt x="30962" y="312810"/>
                    </a:lnTo>
                    <a:cubicBezTo>
                      <a:pt x="13862" y="312810"/>
                      <a:pt x="0" y="298948"/>
                      <a:pt x="0" y="281848"/>
                    </a:cubicBezTo>
                    <a:lnTo>
                      <a:pt x="0" y="30962"/>
                    </a:lnTo>
                    <a:cubicBezTo>
                      <a:pt x="0" y="13862"/>
                      <a:pt x="13862" y="0"/>
                      <a:pt x="30962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4" name="TextBox 14"/>
              <p:cNvSpPr txBox="1"/>
              <p:nvPr/>
            </p:nvSpPr>
            <p:spPr>
              <a:xfrm>
                <a:off x="0" y="-38100"/>
                <a:ext cx="3358668" cy="3509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5" name="Freeform 15"/>
            <p:cNvSpPr/>
            <p:nvPr/>
          </p:nvSpPr>
          <p:spPr>
            <a:xfrm>
              <a:off x="0" y="0"/>
              <a:ext cx="17027003" cy="1710057"/>
            </a:xfrm>
            <a:custGeom>
              <a:avLst/>
              <a:gdLst/>
              <a:ahLst/>
              <a:cxnLst/>
              <a:rect l="l" t="t" r="r" b="b"/>
              <a:pathLst>
                <a:path w="17027003" h="1710057">
                  <a:moveTo>
                    <a:pt x="0" y="0"/>
                  </a:moveTo>
                  <a:lnTo>
                    <a:pt x="17027003" y="0"/>
                  </a:lnTo>
                  <a:lnTo>
                    <a:pt x="17027003" y="1710057"/>
                  </a:lnTo>
                  <a:lnTo>
                    <a:pt x="0" y="1710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49"/>
              </a:stretch>
            </a:blipFill>
          </p:spPr>
        </p:sp>
        <p:sp>
          <p:nvSpPr>
            <p:cNvPr id="16" name="TextBox 16"/>
            <p:cNvSpPr txBox="1"/>
            <p:nvPr/>
          </p:nvSpPr>
          <p:spPr>
            <a:xfrm>
              <a:off x="17027003" y="721552"/>
              <a:ext cx="5431893" cy="3145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746"/>
                </a:lnSpc>
              </a:pPr>
              <a:r>
                <a:rPr lang="en-US" sz="180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Seminar Internasional</a:t>
              </a:r>
            </a:p>
          </p:txBody>
        </p:sp>
      </p:grpSp>
      <p:sp>
        <p:nvSpPr>
          <p:cNvPr id="17" name="AutoShape 7"/>
          <p:cNvSpPr/>
          <p:nvPr/>
        </p:nvSpPr>
        <p:spPr>
          <a:xfrm>
            <a:off x="8657035" y="3390900"/>
            <a:ext cx="973931" cy="0"/>
          </a:xfrm>
          <a:prstGeom prst="line">
            <a:avLst/>
          </a:prstGeom>
          <a:ln w="127000" cap="flat">
            <a:solidFill>
              <a:srgbClr val="183064"/>
            </a:solidFill>
            <a:prstDash val="solid"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6575684"/>
      </p:ext>
    </p:extLst>
  </p:cSld>
  <p:clrMapOvr>
    <a:masterClrMapping/>
  </p:clrMapOvr>
  <p:transition spd="slow">
    <p:cover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830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2892D4F0-D4DC-C6C0-7C6F-7D0D658B9C8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685" y="0"/>
            <a:ext cx="18307372" cy="10287000"/>
          </a:xfrm>
          <a:prstGeom prst="rect">
            <a:avLst/>
          </a:prstGeom>
        </p:spPr>
      </p:pic>
    </p:spTree>
  </p:cSld>
  <p:clrMapOvr>
    <a:masterClrMapping/>
  </p:clrMapOvr>
  <p:transition spd="slow">
    <p:cover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3860242"/>
            <a:ext cx="4785666" cy="6426758"/>
            <a:chOff x="0" y="0"/>
            <a:chExt cx="1260422" cy="16926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60422" cy="1692644"/>
            </a:xfrm>
            <a:custGeom>
              <a:avLst/>
              <a:gdLst/>
              <a:ahLst/>
              <a:cxnLst/>
              <a:rect l="l" t="t" r="r" b="b"/>
              <a:pathLst>
                <a:path w="1260422" h="1692644">
                  <a:moveTo>
                    <a:pt x="0" y="0"/>
                  </a:moveTo>
                  <a:lnTo>
                    <a:pt x="1260422" y="0"/>
                  </a:lnTo>
                  <a:lnTo>
                    <a:pt x="1260422" y="1692644"/>
                  </a:lnTo>
                  <a:lnTo>
                    <a:pt x="0" y="1692644"/>
                  </a:lnTo>
                  <a:close/>
                </a:path>
              </a:pathLst>
            </a:custGeom>
            <a:solidFill>
              <a:srgbClr val="18306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47625"/>
              <a:ext cx="1260422" cy="16450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46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1873269" y="2062405"/>
            <a:ext cx="6154484" cy="8224595"/>
            <a:chOff x="0" y="0"/>
            <a:chExt cx="8205979" cy="10966127"/>
          </a:xfrm>
        </p:grpSpPr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2"/>
            <a:srcRect l="28953" r="28953"/>
            <a:stretch>
              <a:fillRect/>
            </a:stretch>
          </p:blipFill>
          <p:spPr>
            <a:xfrm>
              <a:off x="0" y="0"/>
              <a:ext cx="8205979" cy="10966127"/>
            </a:xfrm>
            <a:prstGeom prst="rect">
              <a:avLst/>
            </a:prstGeom>
          </p:spPr>
        </p:pic>
      </p:grpSp>
      <p:sp>
        <p:nvSpPr>
          <p:cNvPr id="7" name="AutoShape 7"/>
          <p:cNvSpPr/>
          <p:nvPr/>
        </p:nvSpPr>
        <p:spPr>
          <a:xfrm>
            <a:off x="8457571" y="3367603"/>
            <a:ext cx="973931" cy="0"/>
          </a:xfrm>
          <a:prstGeom prst="line">
            <a:avLst/>
          </a:prstGeom>
          <a:ln w="95250" cap="flat">
            <a:solidFill>
              <a:srgbClr val="18306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8" name="Freeform 8"/>
          <p:cNvSpPr/>
          <p:nvPr/>
        </p:nvSpPr>
        <p:spPr>
          <a:xfrm>
            <a:off x="16749721" y="9058699"/>
            <a:ext cx="509579" cy="127395"/>
          </a:xfrm>
          <a:custGeom>
            <a:avLst/>
            <a:gdLst/>
            <a:ahLst/>
            <a:cxnLst/>
            <a:rect l="l" t="t" r="r" b="b"/>
            <a:pathLst>
              <a:path w="509579" h="127395">
                <a:moveTo>
                  <a:pt x="0" y="0"/>
                </a:moveTo>
                <a:lnTo>
                  <a:pt x="509579" y="0"/>
                </a:lnTo>
                <a:lnTo>
                  <a:pt x="509579" y="127395"/>
                </a:lnTo>
                <a:lnTo>
                  <a:pt x="0" y="127395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8457571" y="2129080"/>
            <a:ext cx="9436568" cy="842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20"/>
              </a:lnSpc>
            </a:pPr>
            <a:r>
              <a:rPr lang="en-US" sz="60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HR. Bukhari dan Muslim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8830081" y="6426959"/>
            <a:ext cx="6970195" cy="3406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43"/>
              </a:lnSpc>
            </a:pPr>
            <a:r>
              <a:rPr lang="en-US" sz="31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Artinya</a:t>
            </a:r>
            <a:r>
              <a:rPr lang="en-US" sz="31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:</a:t>
            </a:r>
          </a:p>
          <a:p>
            <a:pPr algn="l">
              <a:lnSpc>
                <a:spcPts val="4543"/>
              </a:lnSpc>
            </a:pPr>
            <a:endParaRPr lang="en-US" sz="3199" dirty="0">
              <a:solidFill>
                <a:srgbClr val="000000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algn="l">
              <a:lnSpc>
                <a:spcPts val="4543"/>
              </a:lnSpc>
            </a:pPr>
            <a:r>
              <a:rPr lang="en-US" sz="31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Setiap</a:t>
            </a:r>
            <a:r>
              <a:rPr lang="en-US" sz="31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anak</a:t>
            </a:r>
            <a:r>
              <a:rPr lang="en-US" sz="31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yang </a:t>
            </a:r>
            <a:r>
              <a:rPr lang="en-US" sz="31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lahir</a:t>
            </a:r>
            <a:r>
              <a:rPr lang="en-US" sz="31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dilahirkan</a:t>
            </a:r>
            <a:r>
              <a:rPr lang="en-US" sz="31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di </a:t>
            </a:r>
            <a:r>
              <a:rPr lang="en-US" sz="31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atas</a:t>
            </a:r>
            <a:r>
              <a:rPr lang="en-US" sz="31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fitrah (</a:t>
            </a:r>
            <a:r>
              <a:rPr lang="en-US" sz="31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suci</a:t>
            </a:r>
            <a:r>
              <a:rPr lang="en-US" sz="31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). </a:t>
            </a:r>
            <a:r>
              <a:rPr lang="en-US" sz="31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Kedua</a:t>
            </a:r>
            <a:r>
              <a:rPr lang="en-US" sz="31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orang </a:t>
            </a:r>
            <a:r>
              <a:rPr lang="en-US" sz="31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tuanyalah</a:t>
            </a:r>
            <a:r>
              <a:rPr lang="en-US" sz="31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yang </a:t>
            </a:r>
            <a:r>
              <a:rPr lang="en-US" sz="31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menjadikannya</a:t>
            </a:r>
            <a:r>
              <a:rPr lang="en-US" sz="31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31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Yahudi</a:t>
            </a:r>
            <a:r>
              <a:rPr lang="en-US" sz="31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3199" dirty="0" err="1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Majusi</a:t>
            </a:r>
            <a:r>
              <a:rPr lang="en-US" sz="3199" dirty="0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, atau Nasrani.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457571" y="3829480"/>
            <a:ext cx="9210733" cy="330898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 rtl="1">
              <a:lnSpc>
                <a:spcPts val="8519"/>
              </a:lnSpc>
            </a:pPr>
            <a:r>
              <a:rPr lang="ar-EG" sz="5999" dirty="0">
                <a:solidFill>
                  <a:srgbClr val="000000"/>
                </a:solidFill>
                <a:latin typeface="Mirza"/>
                <a:ea typeface="Mirza"/>
                <a:cs typeface="Mirza"/>
                <a:sym typeface="Mirza"/>
                <a:rtl/>
              </a:rPr>
              <a:t>كُلُّ مَوْلُوْدٍ يُوْلَدُ عَلَى الْفِطْرَةِ، فَأَبَوَاهُ يُهَوِّدَانِهِ أَوْ يُمَجِّسَانِهِ أَوْ يُنَصِّرَانِهِ</a:t>
            </a:r>
          </a:p>
          <a:p>
            <a:pPr algn="l">
              <a:lnSpc>
                <a:spcPts val="8519"/>
              </a:lnSpc>
            </a:pPr>
            <a:endParaRPr lang="ar-EG" sz="5999" dirty="0">
              <a:solidFill>
                <a:srgbClr val="000000"/>
              </a:solidFill>
              <a:latin typeface="Mirza"/>
              <a:ea typeface="Mirza"/>
              <a:cs typeface="Mirza"/>
              <a:sym typeface="Mirza"/>
              <a:rtl/>
            </a:endParaRPr>
          </a:p>
        </p:txBody>
      </p:sp>
      <p:grpSp>
        <p:nvGrpSpPr>
          <p:cNvPr id="12" name="Group 12"/>
          <p:cNvGrpSpPr/>
          <p:nvPr/>
        </p:nvGrpSpPr>
        <p:grpSpPr>
          <a:xfrm>
            <a:off x="405603" y="428005"/>
            <a:ext cx="16844172" cy="1282543"/>
            <a:chOff x="0" y="0"/>
            <a:chExt cx="22458896" cy="1710057"/>
          </a:xfrm>
        </p:grpSpPr>
        <p:grpSp>
          <p:nvGrpSpPr>
            <p:cNvPr id="13" name="Group 13"/>
            <p:cNvGrpSpPr/>
            <p:nvPr/>
          </p:nvGrpSpPr>
          <p:grpSpPr>
            <a:xfrm>
              <a:off x="23747" y="63228"/>
              <a:ext cx="17003256" cy="1583601"/>
              <a:chOff x="0" y="0"/>
              <a:chExt cx="3358668" cy="312810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3358668" cy="312810"/>
              </a:xfrm>
              <a:custGeom>
                <a:avLst/>
                <a:gdLst/>
                <a:ahLst/>
                <a:cxnLst/>
                <a:rect l="l" t="t" r="r" b="b"/>
                <a:pathLst>
                  <a:path w="3358668" h="312810">
                    <a:moveTo>
                      <a:pt x="30962" y="0"/>
                    </a:moveTo>
                    <a:lnTo>
                      <a:pt x="3327706" y="0"/>
                    </a:lnTo>
                    <a:cubicBezTo>
                      <a:pt x="3344806" y="0"/>
                      <a:pt x="3358668" y="13862"/>
                      <a:pt x="3358668" y="30962"/>
                    </a:cubicBezTo>
                    <a:lnTo>
                      <a:pt x="3358668" y="281848"/>
                    </a:lnTo>
                    <a:cubicBezTo>
                      <a:pt x="3358668" y="290060"/>
                      <a:pt x="3355406" y="297935"/>
                      <a:pt x="3349599" y="303742"/>
                    </a:cubicBezTo>
                    <a:cubicBezTo>
                      <a:pt x="3343793" y="309548"/>
                      <a:pt x="3335918" y="312810"/>
                      <a:pt x="3327706" y="312810"/>
                    </a:cubicBezTo>
                    <a:lnTo>
                      <a:pt x="30962" y="312810"/>
                    </a:lnTo>
                    <a:cubicBezTo>
                      <a:pt x="13862" y="312810"/>
                      <a:pt x="0" y="298948"/>
                      <a:pt x="0" y="281848"/>
                    </a:cubicBezTo>
                    <a:lnTo>
                      <a:pt x="0" y="30962"/>
                    </a:lnTo>
                    <a:cubicBezTo>
                      <a:pt x="0" y="13862"/>
                      <a:pt x="13862" y="0"/>
                      <a:pt x="30962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38100"/>
                <a:ext cx="3358668" cy="3509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6" name="Freeform 16"/>
            <p:cNvSpPr/>
            <p:nvPr/>
          </p:nvSpPr>
          <p:spPr>
            <a:xfrm>
              <a:off x="0" y="0"/>
              <a:ext cx="17027003" cy="1710057"/>
            </a:xfrm>
            <a:custGeom>
              <a:avLst/>
              <a:gdLst/>
              <a:ahLst/>
              <a:cxnLst/>
              <a:rect l="l" t="t" r="r" b="b"/>
              <a:pathLst>
                <a:path w="17027003" h="1710057">
                  <a:moveTo>
                    <a:pt x="0" y="0"/>
                  </a:moveTo>
                  <a:lnTo>
                    <a:pt x="17027003" y="0"/>
                  </a:lnTo>
                  <a:lnTo>
                    <a:pt x="17027003" y="1710057"/>
                  </a:lnTo>
                  <a:lnTo>
                    <a:pt x="0" y="1710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49"/>
              </a:stretch>
            </a:blipFill>
          </p:spPr>
        </p:sp>
        <p:sp>
          <p:nvSpPr>
            <p:cNvPr id="17" name="TextBox 17"/>
            <p:cNvSpPr txBox="1"/>
            <p:nvPr/>
          </p:nvSpPr>
          <p:spPr>
            <a:xfrm>
              <a:off x="17027003" y="721552"/>
              <a:ext cx="5431893" cy="3145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746"/>
                </a:lnSpc>
              </a:pPr>
              <a:r>
                <a:rPr lang="en-US" sz="180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Seminar Internasional</a:t>
              </a:r>
            </a:p>
          </p:txBody>
        </p:sp>
      </p:grpSp>
    </p:spTree>
  </p:cSld>
  <p:clrMapOvr>
    <a:masterClrMapping/>
  </p:clrMapOvr>
  <p:transition spd="slow">
    <p:cover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899346" y="3815683"/>
            <a:ext cx="973931" cy="0"/>
          </a:xfrm>
          <a:prstGeom prst="line">
            <a:avLst/>
          </a:prstGeom>
          <a:ln w="95250" cap="flat">
            <a:solidFill>
              <a:srgbClr val="183064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>
            <a:off x="12159321" y="0"/>
            <a:ext cx="6128679" cy="3378888"/>
            <a:chOff x="0" y="0"/>
            <a:chExt cx="1614138" cy="88991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14138" cy="889913"/>
            </a:xfrm>
            <a:custGeom>
              <a:avLst/>
              <a:gdLst/>
              <a:ahLst/>
              <a:cxnLst/>
              <a:rect l="l" t="t" r="r" b="b"/>
              <a:pathLst>
                <a:path w="1614138" h="889913">
                  <a:moveTo>
                    <a:pt x="0" y="0"/>
                  </a:moveTo>
                  <a:lnTo>
                    <a:pt x="1614138" y="0"/>
                  </a:lnTo>
                  <a:lnTo>
                    <a:pt x="1614138" y="889913"/>
                  </a:lnTo>
                  <a:lnTo>
                    <a:pt x="0" y="889913"/>
                  </a:lnTo>
                  <a:close/>
                </a:path>
              </a:pathLst>
            </a:custGeom>
            <a:solidFill>
              <a:srgbClr val="183064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47625"/>
              <a:ext cx="1614138" cy="8422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46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028700" y="9058699"/>
            <a:ext cx="509579" cy="127395"/>
          </a:xfrm>
          <a:custGeom>
            <a:avLst/>
            <a:gdLst/>
            <a:ahLst/>
            <a:cxnLst/>
            <a:rect l="l" t="t" r="r" b="b"/>
            <a:pathLst>
              <a:path w="509579" h="127395">
                <a:moveTo>
                  <a:pt x="0" y="0"/>
                </a:moveTo>
                <a:lnTo>
                  <a:pt x="509579" y="0"/>
                </a:lnTo>
                <a:lnTo>
                  <a:pt x="509579" y="127395"/>
                </a:lnTo>
                <a:lnTo>
                  <a:pt x="0" y="1273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899346" y="2577161"/>
            <a:ext cx="8115300" cy="842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20"/>
              </a:lnSpc>
            </a:pPr>
            <a:r>
              <a:rPr lang="en-US" sz="60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Solusi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1886902" y="4336816"/>
            <a:ext cx="942724" cy="942724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ACA2A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133350"/>
              <a:ext cx="660400" cy="6032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27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3419448" y="4282408"/>
            <a:ext cx="5173420" cy="16278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01"/>
              </a:lnSpc>
            </a:pPr>
            <a:r>
              <a:rPr lang="en-US" sz="30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Mempersiapkan anak untuk menghadapi tantangan global 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899346" y="4631023"/>
            <a:ext cx="917836" cy="495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1"/>
              </a:lnSpc>
            </a:pPr>
            <a:r>
              <a:rPr lang="en-US" sz="3599">
                <a:solidFill>
                  <a:srgbClr val="183064"/>
                </a:solidFill>
                <a:latin typeface="Poppins Bold"/>
                <a:ea typeface="Poppins Bold"/>
                <a:cs typeface="Poppins Bold"/>
                <a:sym typeface="Poppins Bold"/>
              </a:rPr>
              <a:t>01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886902" y="6262720"/>
            <a:ext cx="6705967" cy="2678379"/>
            <a:chOff x="0" y="0"/>
            <a:chExt cx="8941290" cy="3571172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1256966" cy="1256966"/>
              <a:chOff x="0" y="0"/>
              <a:chExt cx="812800" cy="8128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ACA2A"/>
              </a:solidFill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76200" y="133350"/>
                <a:ext cx="660400" cy="6032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27"/>
                  </a:lnSpc>
                </a:pPr>
                <a:endParaRPr/>
              </a:p>
            </p:txBody>
          </p:sp>
        </p:grpSp>
        <p:sp>
          <p:nvSpPr>
            <p:cNvPr id="17" name="TextBox 17"/>
            <p:cNvSpPr txBox="1"/>
            <p:nvPr/>
          </p:nvSpPr>
          <p:spPr>
            <a:xfrm>
              <a:off x="2043396" y="-53494"/>
              <a:ext cx="6897894" cy="3624666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401"/>
                </a:lnSpc>
              </a:pPr>
              <a:r>
                <a:rPr lang="en-US" sz="3099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Mempersiapkan generasi maf'ul bihmenjadi pelaku, dari konsumtif ke produktif. </a:t>
              </a:r>
            </a:p>
            <a:p>
              <a:pPr algn="l">
                <a:lnSpc>
                  <a:spcPts val="4401"/>
                </a:lnSpc>
              </a:pPr>
              <a:endParaRPr lang="en-US" sz="30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6592" y="376400"/>
              <a:ext cx="1223781" cy="6767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1"/>
                </a:lnSpc>
              </a:pPr>
              <a:r>
                <a:rPr lang="en-US" sz="3599">
                  <a:solidFill>
                    <a:srgbClr val="1830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0027091" y="4451362"/>
            <a:ext cx="6705967" cy="1090042"/>
            <a:chOff x="0" y="-53493"/>
            <a:chExt cx="8941290" cy="1453390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1256966" cy="1256966"/>
              <a:chOff x="0" y="0"/>
              <a:chExt cx="8128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ACA2A"/>
              </a:solidFill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76200" y="133350"/>
                <a:ext cx="660400" cy="6032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27"/>
                  </a:lnSpc>
                </a:pPr>
                <a:endParaRPr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2043396" y="-53493"/>
              <a:ext cx="6897894" cy="145339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401"/>
                </a:lnSpc>
              </a:pPr>
              <a:r>
                <a:rPr lang="en-US" sz="3099" dirty="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Team Work (</a:t>
              </a:r>
              <a:r>
                <a:rPr lang="en-US" sz="3099" dirty="0" err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Kerja</a:t>
              </a:r>
              <a:r>
                <a:rPr lang="en-US" sz="3099" dirty="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Bersama)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6592" y="376400"/>
              <a:ext cx="1223781" cy="67678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1"/>
                </a:lnSpc>
              </a:pPr>
              <a:r>
                <a:rPr lang="en-US" sz="3599">
                  <a:solidFill>
                    <a:srgbClr val="1830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0014646" y="6277008"/>
            <a:ext cx="942724" cy="942724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ACA2A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76200" y="133350"/>
              <a:ext cx="660400" cy="6032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27"/>
                </a:lnSpc>
              </a:pPr>
              <a:endParaRPr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1547193" y="6222600"/>
            <a:ext cx="5173420" cy="107543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01"/>
              </a:lnSpc>
            </a:pPr>
            <a:r>
              <a:rPr lang="en-US" sz="3099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Dimulai</a:t>
            </a:r>
            <a:r>
              <a:rPr lang="en-US" sz="3099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099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dari</a:t>
            </a:r>
            <a:r>
              <a:rPr lang="en-US" sz="3099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099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diri</a:t>
            </a:r>
            <a:r>
              <a:rPr lang="en-US" sz="3099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3099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sendiri</a:t>
            </a:r>
            <a:r>
              <a:rPr lang="en-US" sz="3099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dan </a:t>
            </a:r>
            <a:r>
              <a:rPr lang="en-US" sz="3099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lembaga</a:t>
            </a:r>
            <a:endParaRPr lang="en-US" sz="3099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10027091" y="6571215"/>
            <a:ext cx="917836" cy="49568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1"/>
              </a:lnSpc>
            </a:pPr>
            <a:r>
              <a:rPr lang="en-US" sz="3599">
                <a:solidFill>
                  <a:srgbClr val="183064"/>
                </a:solidFill>
                <a:latin typeface="Poppins Bold"/>
                <a:ea typeface="Poppins Bold"/>
                <a:cs typeface="Poppins Bold"/>
                <a:sym typeface="Poppins Bold"/>
              </a:rPr>
              <a:t>04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405603" y="523255"/>
            <a:ext cx="16844172" cy="1282543"/>
            <a:chOff x="0" y="0"/>
            <a:chExt cx="22458896" cy="1710057"/>
          </a:xfrm>
        </p:grpSpPr>
        <p:grpSp>
          <p:nvGrpSpPr>
            <p:cNvPr id="37" name="Group 37"/>
            <p:cNvGrpSpPr/>
            <p:nvPr/>
          </p:nvGrpSpPr>
          <p:grpSpPr>
            <a:xfrm>
              <a:off x="23747" y="63228"/>
              <a:ext cx="17003256" cy="1583601"/>
              <a:chOff x="0" y="0"/>
              <a:chExt cx="3358668" cy="312810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3358668" cy="312810"/>
              </a:xfrm>
              <a:custGeom>
                <a:avLst/>
                <a:gdLst/>
                <a:ahLst/>
                <a:cxnLst/>
                <a:rect l="l" t="t" r="r" b="b"/>
                <a:pathLst>
                  <a:path w="3358668" h="312810">
                    <a:moveTo>
                      <a:pt x="30962" y="0"/>
                    </a:moveTo>
                    <a:lnTo>
                      <a:pt x="3327706" y="0"/>
                    </a:lnTo>
                    <a:cubicBezTo>
                      <a:pt x="3344806" y="0"/>
                      <a:pt x="3358668" y="13862"/>
                      <a:pt x="3358668" y="30962"/>
                    </a:cubicBezTo>
                    <a:lnTo>
                      <a:pt x="3358668" y="281848"/>
                    </a:lnTo>
                    <a:cubicBezTo>
                      <a:pt x="3358668" y="290060"/>
                      <a:pt x="3355406" y="297935"/>
                      <a:pt x="3349599" y="303742"/>
                    </a:cubicBezTo>
                    <a:cubicBezTo>
                      <a:pt x="3343793" y="309548"/>
                      <a:pt x="3335918" y="312810"/>
                      <a:pt x="3327706" y="312810"/>
                    </a:cubicBezTo>
                    <a:lnTo>
                      <a:pt x="30962" y="312810"/>
                    </a:lnTo>
                    <a:cubicBezTo>
                      <a:pt x="13862" y="312810"/>
                      <a:pt x="0" y="298948"/>
                      <a:pt x="0" y="281848"/>
                    </a:cubicBezTo>
                    <a:lnTo>
                      <a:pt x="0" y="30962"/>
                    </a:lnTo>
                    <a:cubicBezTo>
                      <a:pt x="0" y="13862"/>
                      <a:pt x="13862" y="0"/>
                      <a:pt x="30962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0" y="-38100"/>
                <a:ext cx="3358668" cy="3509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40" name="Freeform 40"/>
            <p:cNvSpPr/>
            <p:nvPr/>
          </p:nvSpPr>
          <p:spPr>
            <a:xfrm>
              <a:off x="0" y="0"/>
              <a:ext cx="17027003" cy="1710057"/>
            </a:xfrm>
            <a:custGeom>
              <a:avLst/>
              <a:gdLst/>
              <a:ahLst/>
              <a:cxnLst/>
              <a:rect l="l" t="t" r="r" b="b"/>
              <a:pathLst>
                <a:path w="17027003" h="1710057">
                  <a:moveTo>
                    <a:pt x="0" y="0"/>
                  </a:moveTo>
                  <a:lnTo>
                    <a:pt x="17027003" y="0"/>
                  </a:lnTo>
                  <a:lnTo>
                    <a:pt x="17027003" y="1710057"/>
                  </a:lnTo>
                  <a:lnTo>
                    <a:pt x="0" y="1710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49"/>
              </a:stretch>
            </a:blipFill>
          </p:spPr>
        </p:sp>
        <p:sp>
          <p:nvSpPr>
            <p:cNvPr id="41" name="TextBox 41"/>
            <p:cNvSpPr txBox="1"/>
            <p:nvPr/>
          </p:nvSpPr>
          <p:spPr>
            <a:xfrm>
              <a:off x="17027003" y="721552"/>
              <a:ext cx="5431893" cy="3145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746"/>
                </a:lnSpc>
              </a:pPr>
              <a:r>
                <a:rPr lang="en-US" sz="18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Seminar Internasional</a:t>
              </a:r>
            </a:p>
          </p:txBody>
        </p:sp>
      </p:grpSp>
    </p:spTree>
  </p:cSld>
  <p:clrMapOvr>
    <a:masterClrMapping/>
  </p:clrMapOvr>
  <p:transition spd="slow">
    <p:cover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23">
            <a:extLst>
              <a:ext uri="{FF2B5EF4-FFF2-40B4-BE49-F238E27FC236}">
                <a16:creationId xmlns:a16="http://schemas.microsoft.com/office/drawing/2014/main" id="{12531CCC-F43B-85C2-7EF6-8A7FD5403A10}"/>
              </a:ext>
            </a:extLst>
          </p:cNvPr>
          <p:cNvGrpSpPr/>
          <p:nvPr/>
        </p:nvGrpSpPr>
        <p:grpSpPr>
          <a:xfrm>
            <a:off x="488548" y="523255"/>
            <a:ext cx="12770252" cy="1282543"/>
            <a:chOff x="0" y="0"/>
            <a:chExt cx="17027003" cy="1710057"/>
          </a:xfrm>
        </p:grpSpPr>
        <p:grpSp>
          <p:nvGrpSpPr>
            <p:cNvPr id="47" name="Group 24">
              <a:extLst>
                <a:ext uri="{FF2B5EF4-FFF2-40B4-BE49-F238E27FC236}">
                  <a16:creationId xmlns:a16="http://schemas.microsoft.com/office/drawing/2014/main" id="{0D38A1E7-397E-B04E-84FD-5BCBA7C24711}"/>
                </a:ext>
              </a:extLst>
            </p:cNvPr>
            <p:cNvGrpSpPr/>
            <p:nvPr/>
          </p:nvGrpSpPr>
          <p:grpSpPr>
            <a:xfrm>
              <a:off x="23747" y="63228"/>
              <a:ext cx="17003256" cy="1583601"/>
              <a:chOff x="0" y="0"/>
              <a:chExt cx="3358668" cy="312810"/>
            </a:xfrm>
          </p:grpSpPr>
          <p:sp>
            <p:nvSpPr>
              <p:cNvPr id="50" name="Freeform 25">
                <a:extLst>
                  <a:ext uri="{FF2B5EF4-FFF2-40B4-BE49-F238E27FC236}">
                    <a16:creationId xmlns:a16="http://schemas.microsoft.com/office/drawing/2014/main" id="{B7D0201A-2F27-342F-838E-0DFACD546A77}"/>
                  </a:ext>
                </a:extLst>
              </p:cNvPr>
              <p:cNvSpPr/>
              <p:nvPr/>
            </p:nvSpPr>
            <p:spPr>
              <a:xfrm>
                <a:off x="0" y="0"/>
                <a:ext cx="3358668" cy="312810"/>
              </a:xfrm>
              <a:custGeom>
                <a:avLst/>
                <a:gdLst/>
                <a:ahLst/>
                <a:cxnLst/>
                <a:rect l="l" t="t" r="r" b="b"/>
                <a:pathLst>
                  <a:path w="3358668" h="312810">
                    <a:moveTo>
                      <a:pt x="30962" y="0"/>
                    </a:moveTo>
                    <a:lnTo>
                      <a:pt x="3327706" y="0"/>
                    </a:lnTo>
                    <a:cubicBezTo>
                      <a:pt x="3344806" y="0"/>
                      <a:pt x="3358668" y="13862"/>
                      <a:pt x="3358668" y="30962"/>
                    </a:cubicBezTo>
                    <a:lnTo>
                      <a:pt x="3358668" y="281848"/>
                    </a:lnTo>
                    <a:cubicBezTo>
                      <a:pt x="3358668" y="290060"/>
                      <a:pt x="3355406" y="297935"/>
                      <a:pt x="3349599" y="303742"/>
                    </a:cubicBezTo>
                    <a:cubicBezTo>
                      <a:pt x="3343793" y="309548"/>
                      <a:pt x="3335918" y="312810"/>
                      <a:pt x="3327706" y="312810"/>
                    </a:cubicBezTo>
                    <a:lnTo>
                      <a:pt x="30962" y="312810"/>
                    </a:lnTo>
                    <a:cubicBezTo>
                      <a:pt x="13862" y="312810"/>
                      <a:pt x="0" y="298948"/>
                      <a:pt x="0" y="281848"/>
                    </a:cubicBezTo>
                    <a:lnTo>
                      <a:pt x="0" y="30962"/>
                    </a:lnTo>
                    <a:cubicBezTo>
                      <a:pt x="0" y="13862"/>
                      <a:pt x="13862" y="0"/>
                      <a:pt x="30962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51" name="TextBox 26">
                <a:extLst>
                  <a:ext uri="{FF2B5EF4-FFF2-40B4-BE49-F238E27FC236}">
                    <a16:creationId xmlns:a16="http://schemas.microsoft.com/office/drawing/2014/main" id="{198BCBEB-0B48-B7A3-A6DE-8DD6DC9DCD11}"/>
                  </a:ext>
                </a:extLst>
              </p:cNvPr>
              <p:cNvSpPr txBox="1"/>
              <p:nvPr/>
            </p:nvSpPr>
            <p:spPr>
              <a:xfrm>
                <a:off x="0" y="-38100"/>
                <a:ext cx="3358668" cy="3509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48" name="Freeform 27">
              <a:extLst>
                <a:ext uri="{FF2B5EF4-FFF2-40B4-BE49-F238E27FC236}">
                  <a16:creationId xmlns:a16="http://schemas.microsoft.com/office/drawing/2014/main" id="{D7638BBF-15BC-14BB-00EF-1397D16B4A6E}"/>
                </a:ext>
              </a:extLst>
            </p:cNvPr>
            <p:cNvSpPr/>
            <p:nvPr/>
          </p:nvSpPr>
          <p:spPr>
            <a:xfrm>
              <a:off x="0" y="0"/>
              <a:ext cx="17027003" cy="1710057"/>
            </a:xfrm>
            <a:custGeom>
              <a:avLst/>
              <a:gdLst/>
              <a:ahLst/>
              <a:cxnLst/>
              <a:rect l="l" t="t" r="r" b="b"/>
              <a:pathLst>
                <a:path w="17027003" h="1710057">
                  <a:moveTo>
                    <a:pt x="0" y="0"/>
                  </a:moveTo>
                  <a:lnTo>
                    <a:pt x="17027003" y="0"/>
                  </a:lnTo>
                  <a:lnTo>
                    <a:pt x="17027003" y="1710057"/>
                  </a:lnTo>
                  <a:lnTo>
                    <a:pt x="0" y="1710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r="-149"/>
              </a:stretch>
            </a:blipFill>
          </p:spPr>
        </p:sp>
      </p:grpSp>
      <p:grpSp>
        <p:nvGrpSpPr>
          <p:cNvPr id="43" name="Group 2">
            <a:extLst>
              <a:ext uri="{FF2B5EF4-FFF2-40B4-BE49-F238E27FC236}">
                <a16:creationId xmlns:a16="http://schemas.microsoft.com/office/drawing/2014/main" id="{C6D18939-6D93-FEC1-A059-ACD34A5A8386}"/>
              </a:ext>
            </a:extLst>
          </p:cNvPr>
          <p:cNvGrpSpPr/>
          <p:nvPr/>
        </p:nvGrpSpPr>
        <p:grpSpPr>
          <a:xfrm>
            <a:off x="16950083" y="1021160"/>
            <a:ext cx="1503110" cy="6426758"/>
            <a:chOff x="0" y="0"/>
            <a:chExt cx="1260422" cy="1692644"/>
          </a:xfrm>
        </p:grpSpPr>
        <p:sp>
          <p:nvSpPr>
            <p:cNvPr id="44" name="Freeform 3">
              <a:extLst>
                <a:ext uri="{FF2B5EF4-FFF2-40B4-BE49-F238E27FC236}">
                  <a16:creationId xmlns:a16="http://schemas.microsoft.com/office/drawing/2014/main" id="{2095002E-B1A5-ADCE-F658-384C6B8D2B70}"/>
                </a:ext>
              </a:extLst>
            </p:cNvPr>
            <p:cNvSpPr/>
            <p:nvPr/>
          </p:nvSpPr>
          <p:spPr>
            <a:xfrm>
              <a:off x="0" y="0"/>
              <a:ext cx="1260422" cy="1692644"/>
            </a:xfrm>
            <a:custGeom>
              <a:avLst/>
              <a:gdLst/>
              <a:ahLst/>
              <a:cxnLst/>
              <a:rect l="l" t="t" r="r" b="b"/>
              <a:pathLst>
                <a:path w="1260422" h="1692644">
                  <a:moveTo>
                    <a:pt x="0" y="0"/>
                  </a:moveTo>
                  <a:lnTo>
                    <a:pt x="1260422" y="0"/>
                  </a:lnTo>
                  <a:lnTo>
                    <a:pt x="1260422" y="1692644"/>
                  </a:lnTo>
                  <a:lnTo>
                    <a:pt x="0" y="1692644"/>
                  </a:lnTo>
                  <a:close/>
                </a:path>
              </a:pathLst>
            </a:custGeom>
            <a:solidFill>
              <a:srgbClr val="183064"/>
            </a:solidFill>
          </p:spPr>
        </p:sp>
        <p:sp>
          <p:nvSpPr>
            <p:cNvPr id="45" name="TextBox 4">
              <a:extLst>
                <a:ext uri="{FF2B5EF4-FFF2-40B4-BE49-F238E27FC236}">
                  <a16:creationId xmlns:a16="http://schemas.microsoft.com/office/drawing/2014/main" id="{E24A171A-FA8B-F8B0-B6E8-02DD0E07FAD8}"/>
                </a:ext>
              </a:extLst>
            </p:cNvPr>
            <p:cNvSpPr txBox="1"/>
            <p:nvPr/>
          </p:nvSpPr>
          <p:spPr>
            <a:xfrm>
              <a:off x="0" y="47625"/>
              <a:ext cx="1260422" cy="16450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46"/>
                </a:lnSpc>
              </a:pPr>
              <a:endParaRPr/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76AFE463-C6F6-25DF-603A-01B6088CF9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2321" y="114300"/>
            <a:ext cx="7848600" cy="5567600"/>
          </a:xfrm>
          <a:prstGeom prst="rect">
            <a:avLst/>
          </a:prstGeom>
        </p:spPr>
      </p:pic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E251889D-5A4C-C999-B5F9-88D913B945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3137164"/>
              </p:ext>
            </p:extLst>
          </p:nvPr>
        </p:nvGraphicFramePr>
        <p:xfrm>
          <a:off x="823633" y="5836692"/>
          <a:ext cx="16640733" cy="441220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546911">
                  <a:extLst>
                    <a:ext uri="{9D8B030D-6E8A-4147-A177-3AD203B41FA5}">
                      <a16:colId xmlns:a16="http://schemas.microsoft.com/office/drawing/2014/main" val="1117705096"/>
                    </a:ext>
                  </a:extLst>
                </a:gridCol>
                <a:gridCol w="5546911">
                  <a:extLst>
                    <a:ext uri="{9D8B030D-6E8A-4147-A177-3AD203B41FA5}">
                      <a16:colId xmlns:a16="http://schemas.microsoft.com/office/drawing/2014/main" val="4198278869"/>
                    </a:ext>
                  </a:extLst>
                </a:gridCol>
                <a:gridCol w="5546911">
                  <a:extLst>
                    <a:ext uri="{9D8B030D-6E8A-4147-A177-3AD203B41FA5}">
                      <a16:colId xmlns:a16="http://schemas.microsoft.com/office/drawing/2014/main" val="509528056"/>
                    </a:ext>
                  </a:extLst>
                </a:gridCol>
              </a:tblGrid>
              <a:tr h="568513">
                <a:tc>
                  <a:txBody>
                    <a:bodyPr/>
                    <a:lstStyle/>
                    <a:p>
                      <a:r>
                        <a:rPr lang="en-US" sz="2800" b="1" dirty="0"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Learning &amp; Innovation “4Cs)</a:t>
                      </a:r>
                      <a:endParaRPr lang="en-ID" sz="2800" b="1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166407" marR="166407" marT="83204" marB="83204"/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Digital Literacy</a:t>
                      </a:r>
                      <a:endParaRPr lang="en-ID" sz="2800" b="1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166407" marR="166407" marT="83204" marB="83204"/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Career &amp; Life</a:t>
                      </a:r>
                      <a:endParaRPr lang="en-ID" sz="2800" b="1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166407" marR="166407" marT="83204" marB="83204"/>
                </a:tc>
                <a:extLst>
                  <a:ext uri="{0D108BD9-81ED-4DB2-BD59-A6C34878D82A}">
                    <a16:rowId xmlns:a16="http://schemas.microsoft.com/office/drawing/2014/main" val="819630378"/>
                  </a:ext>
                </a:extLst>
              </a:tr>
              <a:tr h="977524">
                <a:tc>
                  <a:txBody>
                    <a:bodyPr/>
                    <a:lstStyle/>
                    <a:p>
                      <a:r>
                        <a:rPr lang="en-US" sz="2800" b="1" dirty="0"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Critical thinking &amp; problem solving</a:t>
                      </a:r>
                      <a:endParaRPr lang="en-ID" sz="2800" b="1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166407" marR="166407" marT="83204" marB="83204"/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Information Literacy</a:t>
                      </a:r>
                      <a:endParaRPr lang="en-ID" sz="2800" b="1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166407" marR="166407" marT="83204" marB="83204"/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Flexibility &amp; adaptability</a:t>
                      </a:r>
                      <a:endParaRPr lang="en-ID" sz="2800" b="1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166407" marR="166407" marT="83204" marB="83204"/>
                </a:tc>
                <a:extLst>
                  <a:ext uri="{0D108BD9-81ED-4DB2-BD59-A6C34878D82A}">
                    <a16:rowId xmlns:a16="http://schemas.microsoft.com/office/drawing/2014/main" val="1807953972"/>
                  </a:ext>
                </a:extLst>
              </a:tr>
              <a:tr h="568513">
                <a:tc>
                  <a:txBody>
                    <a:bodyPr/>
                    <a:lstStyle/>
                    <a:p>
                      <a:r>
                        <a:rPr lang="en-US" sz="2800" b="1" dirty="0"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Creativity &amp; innovation</a:t>
                      </a:r>
                      <a:endParaRPr lang="en-ID" sz="2800" b="1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166407" marR="166407" marT="83204" marB="83204"/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Media Literacy</a:t>
                      </a:r>
                      <a:endParaRPr lang="en-ID" sz="2800" b="1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166407" marR="166407" marT="83204" marB="83204"/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Initiative &amp; self-direction</a:t>
                      </a:r>
                      <a:endParaRPr lang="en-ID" sz="2800" b="1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166407" marR="166407" marT="83204" marB="83204"/>
                </a:tc>
                <a:extLst>
                  <a:ext uri="{0D108BD9-81ED-4DB2-BD59-A6C34878D82A}">
                    <a16:rowId xmlns:a16="http://schemas.microsoft.com/office/drawing/2014/main" val="3317857553"/>
                  </a:ext>
                </a:extLst>
              </a:tr>
              <a:tr h="977524">
                <a:tc>
                  <a:txBody>
                    <a:bodyPr/>
                    <a:lstStyle/>
                    <a:p>
                      <a:r>
                        <a:rPr lang="en-US" sz="2800" b="1" dirty="0"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Communication</a:t>
                      </a:r>
                      <a:endParaRPr lang="en-ID" sz="2800" b="1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166407" marR="166407" marT="83204" marB="83204"/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ICT Literacy</a:t>
                      </a:r>
                      <a:endParaRPr lang="en-ID" sz="2800" b="1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166407" marR="166407" marT="83204" marB="83204"/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Social &amp; cross-cultural interaction</a:t>
                      </a:r>
                      <a:endParaRPr lang="en-ID" sz="2800" b="1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166407" marR="166407" marT="83204" marB="83204"/>
                </a:tc>
                <a:extLst>
                  <a:ext uri="{0D108BD9-81ED-4DB2-BD59-A6C34878D82A}">
                    <a16:rowId xmlns:a16="http://schemas.microsoft.com/office/drawing/2014/main" val="3586699171"/>
                  </a:ext>
                </a:extLst>
              </a:tr>
              <a:tr h="568513">
                <a:tc>
                  <a:txBody>
                    <a:bodyPr/>
                    <a:lstStyle/>
                    <a:p>
                      <a:r>
                        <a:rPr lang="en-US" sz="2800" b="1" dirty="0"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Collaboration</a:t>
                      </a:r>
                      <a:endParaRPr lang="en-ID" sz="2800" b="1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166407" marR="166407" marT="83204" marB="83204"/>
                </a:tc>
                <a:tc>
                  <a:txBody>
                    <a:bodyPr/>
                    <a:lstStyle/>
                    <a:p>
                      <a:endParaRPr lang="en-ID" sz="2800" b="1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166407" marR="166407" marT="83204" marB="83204"/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Productivity </a:t>
                      </a:r>
                      <a:r>
                        <a:rPr lang="en-US" sz="2800" b="1"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&amp; accountability</a:t>
                      </a:r>
                      <a:endParaRPr lang="en-ID" sz="2800" b="1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166407" marR="166407" marT="83204" marB="83204"/>
                </a:tc>
                <a:extLst>
                  <a:ext uri="{0D108BD9-81ED-4DB2-BD59-A6C34878D82A}">
                    <a16:rowId xmlns:a16="http://schemas.microsoft.com/office/drawing/2014/main" val="739195544"/>
                  </a:ext>
                </a:extLst>
              </a:tr>
              <a:tr h="568513">
                <a:tc>
                  <a:txBody>
                    <a:bodyPr/>
                    <a:lstStyle/>
                    <a:p>
                      <a:endParaRPr lang="en-ID" sz="2800" b="1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166407" marR="166407" marT="83204" marB="83204"/>
                </a:tc>
                <a:tc>
                  <a:txBody>
                    <a:bodyPr/>
                    <a:lstStyle/>
                    <a:p>
                      <a:endParaRPr lang="en-ID" sz="2800" b="1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166407" marR="166407" marT="83204" marB="83204"/>
                </a:tc>
                <a:tc>
                  <a:txBody>
                    <a:bodyPr/>
                    <a:lstStyle/>
                    <a:p>
                      <a:r>
                        <a:rPr lang="en-US" sz="2800" b="1" dirty="0">
                          <a:latin typeface="Open Sans" pitchFamily="2" charset="0"/>
                          <a:ea typeface="Open Sans" pitchFamily="2" charset="0"/>
                          <a:cs typeface="Open Sans" pitchFamily="2" charset="0"/>
                        </a:rPr>
                        <a:t>Leadership &amp; responsibility</a:t>
                      </a:r>
                      <a:endParaRPr lang="en-ID" sz="2800" b="1" dirty="0">
                        <a:latin typeface="Open Sans" pitchFamily="2" charset="0"/>
                        <a:ea typeface="Open Sans" pitchFamily="2" charset="0"/>
                        <a:cs typeface="Open Sans" pitchFamily="2" charset="0"/>
                      </a:endParaRPr>
                    </a:p>
                  </a:txBody>
                  <a:tcPr marL="166407" marR="166407" marT="83204" marB="83204"/>
                </a:tc>
                <a:extLst>
                  <a:ext uri="{0D108BD9-81ED-4DB2-BD59-A6C34878D82A}">
                    <a16:rowId xmlns:a16="http://schemas.microsoft.com/office/drawing/2014/main" val="1840772035"/>
                  </a:ext>
                </a:extLst>
              </a:tr>
            </a:tbl>
          </a:graphicData>
        </a:graphic>
      </p:graphicFrame>
      <p:sp>
        <p:nvSpPr>
          <p:cNvPr id="18" name="AutoShape 6">
            <a:extLst>
              <a:ext uri="{FF2B5EF4-FFF2-40B4-BE49-F238E27FC236}">
                <a16:creationId xmlns:a16="http://schemas.microsoft.com/office/drawing/2014/main" id="{4CB239C1-2910-8C04-6E05-7FBBB5773A3C}"/>
              </a:ext>
            </a:extLst>
          </p:cNvPr>
          <p:cNvSpPr/>
          <p:nvPr/>
        </p:nvSpPr>
        <p:spPr>
          <a:xfrm>
            <a:off x="3757024" y="3537585"/>
            <a:ext cx="967376" cy="0"/>
          </a:xfrm>
          <a:prstGeom prst="line">
            <a:avLst/>
          </a:prstGeom>
          <a:ln w="95250" cap="flat">
            <a:solidFill>
              <a:srgbClr val="183064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19" name="Group 7">
            <a:extLst>
              <a:ext uri="{FF2B5EF4-FFF2-40B4-BE49-F238E27FC236}">
                <a16:creationId xmlns:a16="http://schemas.microsoft.com/office/drawing/2014/main" id="{7B0D4FE9-1C2F-1A2E-C7FF-527A0A3FD001}"/>
              </a:ext>
            </a:extLst>
          </p:cNvPr>
          <p:cNvGrpSpPr/>
          <p:nvPr/>
        </p:nvGrpSpPr>
        <p:grpSpPr>
          <a:xfrm>
            <a:off x="847079" y="4030224"/>
            <a:ext cx="6276119" cy="592237"/>
            <a:chOff x="0" y="0"/>
            <a:chExt cx="8368159" cy="789649"/>
          </a:xfrm>
        </p:grpSpPr>
        <p:sp>
          <p:nvSpPr>
            <p:cNvPr id="20" name="Freeform 8">
              <a:extLst>
                <a:ext uri="{FF2B5EF4-FFF2-40B4-BE49-F238E27FC236}">
                  <a16:creationId xmlns:a16="http://schemas.microsoft.com/office/drawing/2014/main" id="{1D9A7A64-9EDB-67E9-DE2A-A26D06820C3E}"/>
                </a:ext>
              </a:extLst>
            </p:cNvPr>
            <p:cNvSpPr/>
            <p:nvPr/>
          </p:nvSpPr>
          <p:spPr>
            <a:xfrm>
              <a:off x="0" y="0"/>
              <a:ext cx="710442" cy="619860"/>
            </a:xfrm>
            <a:custGeom>
              <a:avLst/>
              <a:gdLst/>
              <a:ahLst/>
              <a:cxnLst/>
              <a:rect l="l" t="t" r="r" b="b"/>
              <a:pathLst>
                <a:path w="710442" h="619860">
                  <a:moveTo>
                    <a:pt x="0" y="0"/>
                  </a:moveTo>
                  <a:lnTo>
                    <a:pt x="710442" y="0"/>
                  </a:lnTo>
                  <a:lnTo>
                    <a:pt x="710442" y="619860"/>
                  </a:lnTo>
                  <a:lnTo>
                    <a:pt x="0" y="619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22" name="TextBox 9">
              <a:extLst>
                <a:ext uri="{FF2B5EF4-FFF2-40B4-BE49-F238E27FC236}">
                  <a16:creationId xmlns:a16="http://schemas.microsoft.com/office/drawing/2014/main" id="{DE4C3D3E-E106-B155-D20E-B36F7E8C1A8A}"/>
                </a:ext>
              </a:extLst>
            </p:cNvPr>
            <p:cNvSpPr txBox="1"/>
            <p:nvPr/>
          </p:nvSpPr>
          <p:spPr>
            <a:xfrm>
              <a:off x="1079509" y="20208"/>
              <a:ext cx="7288650" cy="7694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543"/>
                </a:lnSpc>
              </a:pPr>
              <a:r>
                <a:rPr lang="en-US" sz="4000" b="1" dirty="0">
                  <a:solidFill>
                    <a:schemeClr val="accent6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To Know</a:t>
              </a:r>
            </a:p>
          </p:txBody>
        </p:sp>
      </p:grpSp>
      <p:grpSp>
        <p:nvGrpSpPr>
          <p:cNvPr id="32" name="Group 10">
            <a:extLst>
              <a:ext uri="{FF2B5EF4-FFF2-40B4-BE49-F238E27FC236}">
                <a16:creationId xmlns:a16="http://schemas.microsoft.com/office/drawing/2014/main" id="{7B396CCC-3BE5-1857-52B3-3EDF848349A2}"/>
              </a:ext>
            </a:extLst>
          </p:cNvPr>
          <p:cNvGrpSpPr/>
          <p:nvPr/>
        </p:nvGrpSpPr>
        <p:grpSpPr>
          <a:xfrm>
            <a:off x="847079" y="5025154"/>
            <a:ext cx="6276119" cy="592237"/>
            <a:chOff x="0" y="0"/>
            <a:chExt cx="8368159" cy="789649"/>
          </a:xfrm>
        </p:grpSpPr>
        <p:sp>
          <p:nvSpPr>
            <p:cNvPr id="33" name="Freeform 11">
              <a:extLst>
                <a:ext uri="{FF2B5EF4-FFF2-40B4-BE49-F238E27FC236}">
                  <a16:creationId xmlns:a16="http://schemas.microsoft.com/office/drawing/2014/main" id="{547D067F-38F9-4122-A3FF-40383197F77B}"/>
                </a:ext>
              </a:extLst>
            </p:cNvPr>
            <p:cNvSpPr/>
            <p:nvPr/>
          </p:nvSpPr>
          <p:spPr>
            <a:xfrm>
              <a:off x="0" y="0"/>
              <a:ext cx="710442" cy="619860"/>
            </a:xfrm>
            <a:custGeom>
              <a:avLst/>
              <a:gdLst/>
              <a:ahLst/>
              <a:cxnLst/>
              <a:rect l="l" t="t" r="r" b="b"/>
              <a:pathLst>
                <a:path w="710442" h="619860">
                  <a:moveTo>
                    <a:pt x="0" y="0"/>
                  </a:moveTo>
                  <a:lnTo>
                    <a:pt x="710442" y="0"/>
                  </a:lnTo>
                  <a:lnTo>
                    <a:pt x="710442" y="619860"/>
                  </a:lnTo>
                  <a:lnTo>
                    <a:pt x="0" y="619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4" name="TextBox 12">
              <a:extLst>
                <a:ext uri="{FF2B5EF4-FFF2-40B4-BE49-F238E27FC236}">
                  <a16:creationId xmlns:a16="http://schemas.microsoft.com/office/drawing/2014/main" id="{1188AE6A-C835-45E6-ECDD-1535872B0C57}"/>
                </a:ext>
              </a:extLst>
            </p:cNvPr>
            <p:cNvSpPr txBox="1"/>
            <p:nvPr/>
          </p:nvSpPr>
          <p:spPr>
            <a:xfrm>
              <a:off x="1079509" y="20208"/>
              <a:ext cx="7288650" cy="7694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543"/>
                </a:lnSpc>
              </a:pPr>
              <a:r>
                <a:rPr lang="en-US" sz="4000" b="1" dirty="0">
                  <a:solidFill>
                    <a:srgbClr val="FF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To Do</a:t>
              </a:r>
            </a:p>
          </p:txBody>
        </p:sp>
      </p:grpSp>
      <p:grpSp>
        <p:nvGrpSpPr>
          <p:cNvPr id="35" name="Group 13">
            <a:extLst>
              <a:ext uri="{FF2B5EF4-FFF2-40B4-BE49-F238E27FC236}">
                <a16:creationId xmlns:a16="http://schemas.microsoft.com/office/drawing/2014/main" id="{06E46D61-8AD5-2932-54D9-6FE4A9162D1F}"/>
              </a:ext>
            </a:extLst>
          </p:cNvPr>
          <p:cNvGrpSpPr/>
          <p:nvPr/>
        </p:nvGrpSpPr>
        <p:grpSpPr>
          <a:xfrm>
            <a:off x="3985138" y="4107709"/>
            <a:ext cx="6276119" cy="592237"/>
            <a:chOff x="0" y="0"/>
            <a:chExt cx="8368159" cy="789649"/>
          </a:xfrm>
        </p:grpSpPr>
        <p:sp>
          <p:nvSpPr>
            <p:cNvPr id="36" name="Freeform 14">
              <a:extLst>
                <a:ext uri="{FF2B5EF4-FFF2-40B4-BE49-F238E27FC236}">
                  <a16:creationId xmlns:a16="http://schemas.microsoft.com/office/drawing/2014/main" id="{E35FFA86-BB24-32EB-83ED-3DBE4D83E410}"/>
                </a:ext>
              </a:extLst>
            </p:cNvPr>
            <p:cNvSpPr/>
            <p:nvPr/>
          </p:nvSpPr>
          <p:spPr>
            <a:xfrm>
              <a:off x="0" y="0"/>
              <a:ext cx="710442" cy="619860"/>
            </a:xfrm>
            <a:custGeom>
              <a:avLst/>
              <a:gdLst/>
              <a:ahLst/>
              <a:cxnLst/>
              <a:rect l="l" t="t" r="r" b="b"/>
              <a:pathLst>
                <a:path w="710442" h="619860">
                  <a:moveTo>
                    <a:pt x="0" y="0"/>
                  </a:moveTo>
                  <a:lnTo>
                    <a:pt x="710442" y="0"/>
                  </a:lnTo>
                  <a:lnTo>
                    <a:pt x="710442" y="619860"/>
                  </a:lnTo>
                  <a:lnTo>
                    <a:pt x="0" y="619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38" name="TextBox 15">
              <a:extLst>
                <a:ext uri="{FF2B5EF4-FFF2-40B4-BE49-F238E27FC236}">
                  <a16:creationId xmlns:a16="http://schemas.microsoft.com/office/drawing/2014/main" id="{A26846D4-407C-8971-E5BB-FFA8D389774D}"/>
                </a:ext>
              </a:extLst>
            </p:cNvPr>
            <p:cNvSpPr txBox="1"/>
            <p:nvPr/>
          </p:nvSpPr>
          <p:spPr>
            <a:xfrm>
              <a:off x="1079509" y="20208"/>
              <a:ext cx="7288650" cy="769441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543"/>
                </a:lnSpc>
              </a:pPr>
              <a:r>
                <a:rPr lang="en-US" sz="4000" b="1" dirty="0">
                  <a:solidFill>
                    <a:srgbClr val="0070C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To Be</a:t>
              </a:r>
            </a:p>
          </p:txBody>
        </p:sp>
      </p:grpSp>
      <p:sp>
        <p:nvSpPr>
          <p:cNvPr id="39" name="TextBox 21">
            <a:extLst>
              <a:ext uri="{FF2B5EF4-FFF2-40B4-BE49-F238E27FC236}">
                <a16:creationId xmlns:a16="http://schemas.microsoft.com/office/drawing/2014/main" id="{2D4343ED-9B69-FF64-DE9A-7BCB3176C65E}"/>
              </a:ext>
            </a:extLst>
          </p:cNvPr>
          <p:cNvSpPr txBox="1"/>
          <p:nvPr/>
        </p:nvSpPr>
        <p:spPr>
          <a:xfrm>
            <a:off x="847079" y="2019300"/>
            <a:ext cx="6925321" cy="14955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20"/>
              </a:lnSpc>
            </a:pPr>
            <a:r>
              <a:rPr lang="en-US" sz="5400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Kecakapan</a:t>
            </a:r>
            <a:r>
              <a:rPr lang="en-US" sz="5400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5400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Hidup</a:t>
            </a:r>
            <a:r>
              <a:rPr lang="en-US" sz="5400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</a:p>
          <a:p>
            <a:pPr algn="ctr">
              <a:lnSpc>
                <a:spcPts val="5820"/>
              </a:lnSpc>
            </a:pPr>
            <a:r>
              <a:rPr lang="en-US" sz="5400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Abad 21</a:t>
            </a:r>
          </a:p>
        </p:txBody>
      </p:sp>
      <p:grpSp>
        <p:nvGrpSpPr>
          <p:cNvPr id="40" name="Group 13">
            <a:extLst>
              <a:ext uri="{FF2B5EF4-FFF2-40B4-BE49-F238E27FC236}">
                <a16:creationId xmlns:a16="http://schemas.microsoft.com/office/drawing/2014/main" id="{7BF2C028-765E-A17F-2DF5-BB9B99C331F3}"/>
              </a:ext>
            </a:extLst>
          </p:cNvPr>
          <p:cNvGrpSpPr/>
          <p:nvPr/>
        </p:nvGrpSpPr>
        <p:grpSpPr>
          <a:xfrm>
            <a:off x="3985138" y="5039985"/>
            <a:ext cx="7357762" cy="592237"/>
            <a:chOff x="0" y="0"/>
            <a:chExt cx="9810349" cy="789649"/>
          </a:xfrm>
        </p:grpSpPr>
        <p:sp>
          <p:nvSpPr>
            <p:cNvPr id="41" name="Freeform 14">
              <a:extLst>
                <a:ext uri="{FF2B5EF4-FFF2-40B4-BE49-F238E27FC236}">
                  <a16:creationId xmlns:a16="http://schemas.microsoft.com/office/drawing/2014/main" id="{601D2B66-8AB2-C299-6CC7-862F6425B5A4}"/>
                </a:ext>
              </a:extLst>
            </p:cNvPr>
            <p:cNvSpPr/>
            <p:nvPr/>
          </p:nvSpPr>
          <p:spPr>
            <a:xfrm>
              <a:off x="0" y="0"/>
              <a:ext cx="710442" cy="619860"/>
            </a:xfrm>
            <a:custGeom>
              <a:avLst/>
              <a:gdLst/>
              <a:ahLst/>
              <a:cxnLst/>
              <a:rect l="l" t="t" r="r" b="b"/>
              <a:pathLst>
                <a:path w="710442" h="619860">
                  <a:moveTo>
                    <a:pt x="0" y="0"/>
                  </a:moveTo>
                  <a:lnTo>
                    <a:pt x="710442" y="0"/>
                  </a:lnTo>
                  <a:lnTo>
                    <a:pt x="710442" y="619860"/>
                  </a:lnTo>
                  <a:lnTo>
                    <a:pt x="0" y="619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42" name="TextBox 15">
              <a:extLst>
                <a:ext uri="{FF2B5EF4-FFF2-40B4-BE49-F238E27FC236}">
                  <a16:creationId xmlns:a16="http://schemas.microsoft.com/office/drawing/2014/main" id="{818B4707-87C3-0C77-0BDD-8052CFDEF501}"/>
                </a:ext>
              </a:extLst>
            </p:cNvPr>
            <p:cNvSpPr txBox="1"/>
            <p:nvPr/>
          </p:nvSpPr>
          <p:spPr>
            <a:xfrm>
              <a:off x="1079509" y="20208"/>
              <a:ext cx="8730840" cy="76944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algn="l">
                <a:lnSpc>
                  <a:spcPts val="4543"/>
                </a:lnSpc>
              </a:pPr>
              <a:r>
                <a:rPr lang="en-US" sz="4000" b="1" dirty="0">
                  <a:solidFill>
                    <a:srgbClr val="00B05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To Live Together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63725436"/>
      </p:ext>
    </p:extLst>
  </p:cSld>
  <p:clrMapOvr>
    <a:masterClrMapping/>
  </p:clrMapOvr>
  <p:transition spd="slow">
    <p:cover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4611677" y="3517906"/>
            <a:ext cx="4785666" cy="6426758"/>
            <a:chOff x="0" y="0"/>
            <a:chExt cx="1260422" cy="1692644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60422" cy="1692644"/>
            </a:xfrm>
            <a:custGeom>
              <a:avLst/>
              <a:gdLst/>
              <a:ahLst/>
              <a:cxnLst/>
              <a:rect l="l" t="t" r="r" b="b"/>
              <a:pathLst>
                <a:path w="1260422" h="1692644">
                  <a:moveTo>
                    <a:pt x="0" y="0"/>
                  </a:moveTo>
                  <a:lnTo>
                    <a:pt x="1260422" y="0"/>
                  </a:lnTo>
                  <a:lnTo>
                    <a:pt x="1260422" y="1692644"/>
                  </a:lnTo>
                  <a:lnTo>
                    <a:pt x="0" y="1692644"/>
                  </a:lnTo>
                  <a:close/>
                </a:path>
              </a:pathLst>
            </a:custGeom>
            <a:solidFill>
              <a:srgbClr val="18306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47625"/>
              <a:ext cx="1260422" cy="16450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46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6749721" y="9058699"/>
            <a:ext cx="509579" cy="127395"/>
          </a:xfrm>
          <a:custGeom>
            <a:avLst/>
            <a:gdLst/>
            <a:ahLst/>
            <a:cxnLst/>
            <a:rect l="l" t="t" r="r" b="b"/>
            <a:pathLst>
              <a:path w="509579" h="127395">
                <a:moveTo>
                  <a:pt x="0" y="0"/>
                </a:moveTo>
                <a:lnTo>
                  <a:pt x="509579" y="0"/>
                </a:lnTo>
                <a:lnTo>
                  <a:pt x="509579" y="127395"/>
                </a:lnTo>
                <a:lnTo>
                  <a:pt x="0" y="1273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AutoShape 6"/>
          <p:cNvSpPr/>
          <p:nvPr/>
        </p:nvSpPr>
        <p:spPr>
          <a:xfrm>
            <a:off x="1199833" y="3641444"/>
            <a:ext cx="1466128" cy="0"/>
          </a:xfrm>
          <a:prstGeom prst="line">
            <a:avLst/>
          </a:prstGeom>
          <a:ln w="95250" cap="flat">
            <a:solidFill>
              <a:srgbClr val="183064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7" name="Group 7"/>
          <p:cNvGrpSpPr/>
          <p:nvPr/>
        </p:nvGrpSpPr>
        <p:grpSpPr>
          <a:xfrm>
            <a:off x="1199833" y="4134083"/>
            <a:ext cx="6276119" cy="547255"/>
            <a:chOff x="0" y="0"/>
            <a:chExt cx="8368159" cy="729673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710442" cy="619860"/>
            </a:xfrm>
            <a:custGeom>
              <a:avLst/>
              <a:gdLst/>
              <a:ahLst/>
              <a:cxnLst/>
              <a:rect l="l" t="t" r="r" b="b"/>
              <a:pathLst>
                <a:path w="710442" h="619860">
                  <a:moveTo>
                    <a:pt x="0" y="0"/>
                  </a:moveTo>
                  <a:lnTo>
                    <a:pt x="710442" y="0"/>
                  </a:lnTo>
                  <a:lnTo>
                    <a:pt x="710442" y="619860"/>
                  </a:lnTo>
                  <a:lnTo>
                    <a:pt x="0" y="619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9" name="TextBox 9"/>
            <p:cNvSpPr txBox="1"/>
            <p:nvPr/>
          </p:nvSpPr>
          <p:spPr>
            <a:xfrm>
              <a:off x="1079509" y="20208"/>
              <a:ext cx="7288650" cy="7094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543"/>
                </a:lnSpc>
              </a:pPr>
              <a:r>
                <a:rPr lang="en-US" sz="3199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Ilmu yang Rusak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1199833" y="5129013"/>
            <a:ext cx="6276119" cy="1118755"/>
            <a:chOff x="0" y="0"/>
            <a:chExt cx="8368159" cy="1491673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710442" cy="619860"/>
            </a:xfrm>
            <a:custGeom>
              <a:avLst/>
              <a:gdLst/>
              <a:ahLst/>
              <a:cxnLst/>
              <a:rect l="l" t="t" r="r" b="b"/>
              <a:pathLst>
                <a:path w="710442" h="619860">
                  <a:moveTo>
                    <a:pt x="0" y="0"/>
                  </a:moveTo>
                  <a:lnTo>
                    <a:pt x="710442" y="0"/>
                  </a:lnTo>
                  <a:lnTo>
                    <a:pt x="710442" y="619860"/>
                  </a:lnTo>
                  <a:lnTo>
                    <a:pt x="0" y="619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1079509" y="20208"/>
              <a:ext cx="7288650" cy="14714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543"/>
                </a:lnSpc>
              </a:pPr>
              <a:r>
                <a:rPr lang="en-US" sz="3199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Loss of Adab (Hilangnya Adab)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199833" y="6438268"/>
            <a:ext cx="6276119" cy="1118755"/>
            <a:chOff x="0" y="0"/>
            <a:chExt cx="8368159" cy="1491673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710442" cy="619860"/>
            </a:xfrm>
            <a:custGeom>
              <a:avLst/>
              <a:gdLst/>
              <a:ahLst/>
              <a:cxnLst/>
              <a:rect l="l" t="t" r="r" b="b"/>
              <a:pathLst>
                <a:path w="710442" h="619860">
                  <a:moveTo>
                    <a:pt x="0" y="0"/>
                  </a:moveTo>
                  <a:lnTo>
                    <a:pt x="710442" y="0"/>
                  </a:lnTo>
                  <a:lnTo>
                    <a:pt x="710442" y="619860"/>
                  </a:lnTo>
                  <a:lnTo>
                    <a:pt x="0" y="61986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</p:sp>
        <p:sp>
          <p:nvSpPr>
            <p:cNvPr id="15" name="TextBox 15"/>
            <p:cNvSpPr txBox="1"/>
            <p:nvPr/>
          </p:nvSpPr>
          <p:spPr>
            <a:xfrm>
              <a:off x="1079509" y="20208"/>
              <a:ext cx="7288650" cy="1471465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543"/>
                </a:lnSpc>
              </a:pPr>
              <a:r>
                <a:rPr lang="en-US" sz="3199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Kemunculan Pemimpin Palsu</a:t>
              </a:r>
            </a:p>
          </p:txBody>
        </p:sp>
      </p:grpSp>
      <p:sp>
        <p:nvSpPr>
          <p:cNvPr id="16" name="Freeform 16"/>
          <p:cNvSpPr/>
          <p:nvPr/>
        </p:nvSpPr>
        <p:spPr>
          <a:xfrm>
            <a:off x="2336304" y="8004698"/>
            <a:ext cx="4885591" cy="1380179"/>
          </a:xfrm>
          <a:custGeom>
            <a:avLst/>
            <a:gdLst/>
            <a:ahLst/>
            <a:cxnLst/>
            <a:rect l="l" t="t" r="r" b="b"/>
            <a:pathLst>
              <a:path w="4885591" h="1380179">
                <a:moveTo>
                  <a:pt x="0" y="0"/>
                </a:moveTo>
                <a:lnTo>
                  <a:pt x="4885591" y="0"/>
                </a:lnTo>
                <a:lnTo>
                  <a:pt x="4885591" y="1380180"/>
                </a:lnTo>
                <a:lnTo>
                  <a:pt x="0" y="138018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</p:sp>
      <p:grpSp>
        <p:nvGrpSpPr>
          <p:cNvPr id="17" name="Group 17"/>
          <p:cNvGrpSpPr/>
          <p:nvPr/>
        </p:nvGrpSpPr>
        <p:grpSpPr>
          <a:xfrm>
            <a:off x="14405042" y="1602877"/>
            <a:ext cx="3715604" cy="5128408"/>
            <a:chOff x="0" y="0"/>
            <a:chExt cx="812800" cy="1121855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1121855"/>
            </a:xfrm>
            <a:custGeom>
              <a:avLst/>
              <a:gdLst/>
              <a:ahLst/>
              <a:cxnLst/>
              <a:rect l="l" t="t" r="r" b="b"/>
              <a:pathLst>
                <a:path w="812800" h="1121855">
                  <a:moveTo>
                    <a:pt x="47923" y="0"/>
                  </a:moveTo>
                  <a:lnTo>
                    <a:pt x="764877" y="0"/>
                  </a:lnTo>
                  <a:cubicBezTo>
                    <a:pt x="791344" y="0"/>
                    <a:pt x="812800" y="21456"/>
                    <a:pt x="812800" y="47923"/>
                  </a:cubicBezTo>
                  <a:lnTo>
                    <a:pt x="812800" y="1073932"/>
                  </a:lnTo>
                  <a:cubicBezTo>
                    <a:pt x="812800" y="1086642"/>
                    <a:pt x="807751" y="1098832"/>
                    <a:pt x="798764" y="1107819"/>
                  </a:cubicBezTo>
                  <a:cubicBezTo>
                    <a:pt x="789776" y="1116806"/>
                    <a:pt x="777587" y="1121855"/>
                    <a:pt x="764877" y="1121855"/>
                  </a:cubicBezTo>
                  <a:lnTo>
                    <a:pt x="47923" y="1121855"/>
                  </a:lnTo>
                  <a:cubicBezTo>
                    <a:pt x="21456" y="1121855"/>
                    <a:pt x="0" y="1100399"/>
                    <a:pt x="0" y="1073932"/>
                  </a:cubicBezTo>
                  <a:lnTo>
                    <a:pt x="0" y="47923"/>
                  </a:lnTo>
                  <a:cubicBezTo>
                    <a:pt x="0" y="21456"/>
                    <a:pt x="21456" y="0"/>
                    <a:pt x="47923" y="0"/>
                  </a:cubicBezTo>
                  <a:close/>
                </a:path>
              </a:pathLst>
            </a:custGeom>
            <a:blipFill>
              <a:blip r:embed="rId8"/>
              <a:stretch>
                <a:fillRect l="-15281" r="-15281"/>
              </a:stretch>
            </a:blipFill>
          </p:spPr>
        </p:sp>
      </p:grpSp>
      <p:sp>
        <p:nvSpPr>
          <p:cNvPr id="19" name="Freeform 19"/>
          <p:cNvSpPr/>
          <p:nvPr/>
        </p:nvSpPr>
        <p:spPr>
          <a:xfrm>
            <a:off x="7221895" y="3848657"/>
            <a:ext cx="8241672" cy="4378388"/>
          </a:xfrm>
          <a:custGeom>
            <a:avLst/>
            <a:gdLst/>
            <a:ahLst/>
            <a:cxnLst/>
            <a:rect l="l" t="t" r="r" b="b"/>
            <a:pathLst>
              <a:path w="8241672" h="4378388">
                <a:moveTo>
                  <a:pt x="0" y="0"/>
                </a:moveTo>
                <a:lnTo>
                  <a:pt x="8241672" y="0"/>
                </a:lnTo>
                <a:lnTo>
                  <a:pt x="8241672" y="4378388"/>
                </a:lnTo>
                <a:lnTo>
                  <a:pt x="0" y="437838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20" name="TextBox 20"/>
          <p:cNvSpPr txBox="1"/>
          <p:nvPr/>
        </p:nvSpPr>
        <p:spPr>
          <a:xfrm>
            <a:off x="7961105" y="4546319"/>
            <a:ext cx="6790138" cy="28347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43"/>
              </a:lnSpc>
            </a:pPr>
            <a:r>
              <a:rPr lang="en-US" sz="31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Solusi :</a:t>
            </a:r>
          </a:p>
          <a:p>
            <a:pPr algn="l">
              <a:lnSpc>
                <a:spcPts val="4543"/>
              </a:lnSpc>
            </a:pPr>
            <a:r>
              <a:rPr lang="en-US" sz="3199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“Membangun sistem pendidikan sesuai dengan konsep islam yang tidak terkontaminasi konsep barat”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1199833" y="2427959"/>
            <a:ext cx="11690087" cy="842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20"/>
              </a:lnSpc>
            </a:pPr>
            <a:r>
              <a:rPr lang="en-US" sz="60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Problem Utama Umat Islam 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7748770" y="8465228"/>
            <a:ext cx="6460972" cy="11202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43"/>
              </a:lnSpc>
            </a:pPr>
            <a:r>
              <a:rPr lang="en-US" sz="3199">
                <a:solidFill>
                  <a:srgbClr val="18306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Prof. Syed Muhammad Naquib Al-Attas</a:t>
            </a:r>
          </a:p>
        </p:txBody>
      </p:sp>
      <p:grpSp>
        <p:nvGrpSpPr>
          <p:cNvPr id="23" name="Group 23"/>
          <p:cNvGrpSpPr/>
          <p:nvPr/>
        </p:nvGrpSpPr>
        <p:grpSpPr>
          <a:xfrm>
            <a:off x="405603" y="523255"/>
            <a:ext cx="16844172" cy="1282543"/>
            <a:chOff x="0" y="0"/>
            <a:chExt cx="22458896" cy="1710057"/>
          </a:xfrm>
        </p:grpSpPr>
        <p:grpSp>
          <p:nvGrpSpPr>
            <p:cNvPr id="24" name="Group 24"/>
            <p:cNvGrpSpPr/>
            <p:nvPr/>
          </p:nvGrpSpPr>
          <p:grpSpPr>
            <a:xfrm>
              <a:off x="23747" y="63228"/>
              <a:ext cx="17003256" cy="1583601"/>
              <a:chOff x="0" y="0"/>
              <a:chExt cx="3358668" cy="312810"/>
            </a:xfrm>
          </p:grpSpPr>
          <p:sp>
            <p:nvSpPr>
              <p:cNvPr id="25" name="Freeform 25"/>
              <p:cNvSpPr/>
              <p:nvPr/>
            </p:nvSpPr>
            <p:spPr>
              <a:xfrm>
                <a:off x="0" y="0"/>
                <a:ext cx="3358668" cy="312810"/>
              </a:xfrm>
              <a:custGeom>
                <a:avLst/>
                <a:gdLst/>
                <a:ahLst/>
                <a:cxnLst/>
                <a:rect l="l" t="t" r="r" b="b"/>
                <a:pathLst>
                  <a:path w="3358668" h="312810">
                    <a:moveTo>
                      <a:pt x="30962" y="0"/>
                    </a:moveTo>
                    <a:lnTo>
                      <a:pt x="3327706" y="0"/>
                    </a:lnTo>
                    <a:cubicBezTo>
                      <a:pt x="3344806" y="0"/>
                      <a:pt x="3358668" y="13862"/>
                      <a:pt x="3358668" y="30962"/>
                    </a:cubicBezTo>
                    <a:lnTo>
                      <a:pt x="3358668" y="281848"/>
                    </a:lnTo>
                    <a:cubicBezTo>
                      <a:pt x="3358668" y="290060"/>
                      <a:pt x="3355406" y="297935"/>
                      <a:pt x="3349599" y="303742"/>
                    </a:cubicBezTo>
                    <a:cubicBezTo>
                      <a:pt x="3343793" y="309548"/>
                      <a:pt x="3335918" y="312810"/>
                      <a:pt x="3327706" y="312810"/>
                    </a:cubicBezTo>
                    <a:lnTo>
                      <a:pt x="30962" y="312810"/>
                    </a:lnTo>
                    <a:cubicBezTo>
                      <a:pt x="13862" y="312810"/>
                      <a:pt x="0" y="298948"/>
                      <a:pt x="0" y="281848"/>
                    </a:cubicBezTo>
                    <a:lnTo>
                      <a:pt x="0" y="30962"/>
                    </a:lnTo>
                    <a:cubicBezTo>
                      <a:pt x="0" y="13862"/>
                      <a:pt x="13862" y="0"/>
                      <a:pt x="30962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6" name="TextBox 26"/>
              <p:cNvSpPr txBox="1"/>
              <p:nvPr/>
            </p:nvSpPr>
            <p:spPr>
              <a:xfrm>
                <a:off x="0" y="-38100"/>
                <a:ext cx="3358668" cy="3509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7" name="Freeform 27"/>
            <p:cNvSpPr/>
            <p:nvPr/>
          </p:nvSpPr>
          <p:spPr>
            <a:xfrm>
              <a:off x="0" y="0"/>
              <a:ext cx="17027003" cy="1710057"/>
            </a:xfrm>
            <a:custGeom>
              <a:avLst/>
              <a:gdLst/>
              <a:ahLst/>
              <a:cxnLst/>
              <a:rect l="l" t="t" r="r" b="b"/>
              <a:pathLst>
                <a:path w="17027003" h="1710057">
                  <a:moveTo>
                    <a:pt x="0" y="0"/>
                  </a:moveTo>
                  <a:lnTo>
                    <a:pt x="17027003" y="0"/>
                  </a:lnTo>
                  <a:lnTo>
                    <a:pt x="17027003" y="1710057"/>
                  </a:lnTo>
                  <a:lnTo>
                    <a:pt x="0" y="1710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11"/>
              <a:stretch>
                <a:fillRect r="-149"/>
              </a:stretch>
            </a:blipFill>
          </p:spPr>
        </p:sp>
        <p:sp>
          <p:nvSpPr>
            <p:cNvPr id="28" name="TextBox 28"/>
            <p:cNvSpPr txBox="1"/>
            <p:nvPr/>
          </p:nvSpPr>
          <p:spPr>
            <a:xfrm>
              <a:off x="17027003" y="721552"/>
              <a:ext cx="5431893" cy="3145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746"/>
                </a:lnSpc>
              </a:pPr>
              <a:r>
                <a:rPr lang="en-US" sz="180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Seminar Internasional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21624729"/>
      </p:ext>
    </p:extLst>
  </p:cSld>
  <p:clrMapOvr>
    <a:masterClrMapping/>
  </p:clrMapOvr>
  <p:transition spd="slow">
    <p:cover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3592686"/>
            <a:ext cx="13420413" cy="6694314"/>
            <a:chOff x="0" y="0"/>
            <a:chExt cx="3534594" cy="17631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534594" cy="1763112"/>
            </a:xfrm>
            <a:custGeom>
              <a:avLst/>
              <a:gdLst/>
              <a:ahLst/>
              <a:cxnLst/>
              <a:rect l="l" t="t" r="r" b="b"/>
              <a:pathLst>
                <a:path w="3534594" h="1763112">
                  <a:moveTo>
                    <a:pt x="0" y="0"/>
                  </a:moveTo>
                  <a:lnTo>
                    <a:pt x="3534594" y="0"/>
                  </a:lnTo>
                  <a:lnTo>
                    <a:pt x="3534594" y="1763112"/>
                  </a:lnTo>
                  <a:lnTo>
                    <a:pt x="0" y="1763112"/>
                  </a:lnTo>
                  <a:close/>
                </a:path>
              </a:pathLst>
            </a:custGeom>
            <a:solidFill>
              <a:srgbClr val="18306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47625"/>
              <a:ext cx="3534594" cy="17154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46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6749721" y="9058699"/>
            <a:ext cx="509579" cy="127395"/>
          </a:xfrm>
          <a:custGeom>
            <a:avLst/>
            <a:gdLst/>
            <a:ahLst/>
            <a:cxnLst/>
            <a:rect l="l" t="t" r="r" b="b"/>
            <a:pathLst>
              <a:path w="509579" h="127395">
                <a:moveTo>
                  <a:pt x="0" y="0"/>
                </a:moveTo>
                <a:lnTo>
                  <a:pt x="509579" y="0"/>
                </a:lnTo>
                <a:lnTo>
                  <a:pt x="509579" y="127395"/>
                </a:lnTo>
                <a:lnTo>
                  <a:pt x="0" y="1273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AutoShape 6"/>
          <p:cNvSpPr/>
          <p:nvPr/>
        </p:nvSpPr>
        <p:spPr>
          <a:xfrm>
            <a:off x="8657035" y="3215678"/>
            <a:ext cx="973931" cy="0"/>
          </a:xfrm>
          <a:prstGeom prst="line">
            <a:avLst/>
          </a:prstGeom>
          <a:ln w="95250" cap="flat">
            <a:solidFill>
              <a:srgbClr val="183064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7" name="Group 7"/>
          <p:cNvGrpSpPr/>
          <p:nvPr/>
        </p:nvGrpSpPr>
        <p:grpSpPr>
          <a:xfrm>
            <a:off x="405603" y="428005"/>
            <a:ext cx="16844172" cy="1282543"/>
            <a:chOff x="0" y="0"/>
            <a:chExt cx="22458896" cy="1710057"/>
          </a:xfrm>
        </p:grpSpPr>
        <p:grpSp>
          <p:nvGrpSpPr>
            <p:cNvPr id="8" name="Group 8"/>
            <p:cNvGrpSpPr/>
            <p:nvPr/>
          </p:nvGrpSpPr>
          <p:grpSpPr>
            <a:xfrm>
              <a:off x="23747" y="63228"/>
              <a:ext cx="17003256" cy="1583601"/>
              <a:chOff x="0" y="0"/>
              <a:chExt cx="3358668" cy="31281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3358668" cy="312810"/>
              </a:xfrm>
              <a:custGeom>
                <a:avLst/>
                <a:gdLst/>
                <a:ahLst/>
                <a:cxnLst/>
                <a:rect l="l" t="t" r="r" b="b"/>
                <a:pathLst>
                  <a:path w="3358668" h="312810">
                    <a:moveTo>
                      <a:pt x="30962" y="0"/>
                    </a:moveTo>
                    <a:lnTo>
                      <a:pt x="3327706" y="0"/>
                    </a:lnTo>
                    <a:cubicBezTo>
                      <a:pt x="3344806" y="0"/>
                      <a:pt x="3358668" y="13862"/>
                      <a:pt x="3358668" y="30962"/>
                    </a:cubicBezTo>
                    <a:lnTo>
                      <a:pt x="3358668" y="281848"/>
                    </a:lnTo>
                    <a:cubicBezTo>
                      <a:pt x="3358668" y="290060"/>
                      <a:pt x="3355406" y="297935"/>
                      <a:pt x="3349599" y="303742"/>
                    </a:cubicBezTo>
                    <a:cubicBezTo>
                      <a:pt x="3343793" y="309548"/>
                      <a:pt x="3335918" y="312810"/>
                      <a:pt x="3327706" y="312810"/>
                    </a:cubicBezTo>
                    <a:lnTo>
                      <a:pt x="30962" y="312810"/>
                    </a:lnTo>
                    <a:cubicBezTo>
                      <a:pt x="13862" y="312810"/>
                      <a:pt x="0" y="298948"/>
                      <a:pt x="0" y="281848"/>
                    </a:cubicBezTo>
                    <a:lnTo>
                      <a:pt x="0" y="30962"/>
                    </a:lnTo>
                    <a:cubicBezTo>
                      <a:pt x="0" y="13862"/>
                      <a:pt x="13862" y="0"/>
                      <a:pt x="30962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0" y="-38100"/>
                <a:ext cx="3358668" cy="3509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1" name="Freeform 11"/>
            <p:cNvSpPr/>
            <p:nvPr/>
          </p:nvSpPr>
          <p:spPr>
            <a:xfrm>
              <a:off x="0" y="0"/>
              <a:ext cx="17027003" cy="1710057"/>
            </a:xfrm>
            <a:custGeom>
              <a:avLst/>
              <a:gdLst/>
              <a:ahLst/>
              <a:cxnLst/>
              <a:rect l="l" t="t" r="r" b="b"/>
              <a:pathLst>
                <a:path w="17027003" h="1710057">
                  <a:moveTo>
                    <a:pt x="0" y="0"/>
                  </a:moveTo>
                  <a:lnTo>
                    <a:pt x="17027003" y="0"/>
                  </a:lnTo>
                  <a:lnTo>
                    <a:pt x="17027003" y="1710057"/>
                  </a:lnTo>
                  <a:lnTo>
                    <a:pt x="0" y="1710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49"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17027003" y="721552"/>
              <a:ext cx="5431893" cy="3145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746"/>
                </a:lnSpc>
              </a:pPr>
              <a:r>
                <a:rPr lang="en-US" sz="180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Seminar Internasional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2269647" y="3539528"/>
            <a:ext cx="13748705" cy="3544365"/>
          </a:xfrm>
          <a:custGeom>
            <a:avLst/>
            <a:gdLst/>
            <a:ahLst/>
            <a:cxnLst/>
            <a:rect l="l" t="t" r="r" b="b"/>
            <a:pathLst>
              <a:path w="13748705" h="3544365">
                <a:moveTo>
                  <a:pt x="0" y="0"/>
                </a:moveTo>
                <a:lnTo>
                  <a:pt x="13748706" y="0"/>
                </a:lnTo>
                <a:lnTo>
                  <a:pt x="13748706" y="3544364"/>
                </a:lnTo>
                <a:lnTo>
                  <a:pt x="0" y="3544364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3452557" y="2046219"/>
            <a:ext cx="11270280" cy="842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20"/>
              </a:lnSpc>
            </a:pPr>
            <a:r>
              <a:rPr lang="en-US" sz="6000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QS. Al-</a:t>
            </a:r>
            <a:r>
              <a:rPr lang="en-US" sz="6000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Mujadilah</a:t>
            </a:r>
            <a:r>
              <a:rPr lang="en-US" sz="6000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, </a:t>
            </a:r>
            <a:r>
              <a:rPr lang="en-US" sz="6000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ayat</a:t>
            </a:r>
            <a:r>
              <a:rPr lang="en-US" sz="6000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11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5035" y="7198192"/>
            <a:ext cx="12656906" cy="28143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91"/>
              </a:lnSpc>
            </a:pPr>
            <a:r>
              <a:rPr lang="en-US" sz="2599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Wahai</a:t>
            </a:r>
            <a:r>
              <a:rPr lang="en-US" sz="2599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orang-orang yang </a:t>
            </a:r>
            <a:r>
              <a:rPr lang="en-US" sz="2599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beriman</a:t>
            </a:r>
            <a:r>
              <a:rPr lang="en-US" sz="2599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599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apabila</a:t>
            </a:r>
            <a:r>
              <a:rPr lang="en-US" sz="2599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99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dikatakan</a:t>
            </a:r>
            <a:r>
              <a:rPr lang="en-US" sz="2599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99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kepadamu</a:t>
            </a:r>
            <a:r>
              <a:rPr lang="en-US" sz="2599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“</a:t>
            </a:r>
            <a:r>
              <a:rPr lang="en-US" sz="2599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Berilah</a:t>
            </a:r>
            <a:r>
              <a:rPr lang="en-US" sz="2599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99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kelapangan</a:t>
            </a:r>
            <a:r>
              <a:rPr lang="en-US" sz="2599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di </a:t>
            </a:r>
            <a:r>
              <a:rPr lang="en-US" sz="2599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dalam</a:t>
            </a:r>
            <a:r>
              <a:rPr lang="en-US" sz="2599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99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majelis-majelis</a:t>
            </a:r>
            <a:r>
              <a:rPr lang="en-US" sz="2599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,” </a:t>
            </a:r>
            <a:r>
              <a:rPr lang="en-US" sz="2599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lapangkanlah</a:t>
            </a:r>
            <a:r>
              <a:rPr lang="en-US" sz="2599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599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niscaya</a:t>
            </a:r>
            <a:r>
              <a:rPr lang="en-US" sz="2599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Allah </a:t>
            </a:r>
            <a:r>
              <a:rPr lang="en-US" sz="2599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akan</a:t>
            </a:r>
            <a:r>
              <a:rPr lang="en-US" sz="2599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99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memberi</a:t>
            </a:r>
            <a:r>
              <a:rPr lang="en-US" sz="2599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99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kelapangan</a:t>
            </a:r>
            <a:r>
              <a:rPr lang="en-US" sz="2599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99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untukmu</a:t>
            </a:r>
            <a:r>
              <a:rPr lang="en-US" sz="2599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en-US" sz="2599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Apabila</a:t>
            </a:r>
            <a:r>
              <a:rPr lang="en-US" sz="2599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99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dikatakan</a:t>
            </a:r>
            <a:r>
              <a:rPr lang="en-US" sz="2599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, “</a:t>
            </a:r>
            <a:r>
              <a:rPr lang="en-US" sz="2599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Berdirilah</a:t>
            </a:r>
            <a:r>
              <a:rPr lang="en-US" sz="2599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,” (</a:t>
            </a:r>
            <a:r>
              <a:rPr lang="en-US" sz="2599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kamu</a:t>
            </a:r>
            <a:r>
              <a:rPr lang="en-US" sz="2599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) </a:t>
            </a:r>
            <a:r>
              <a:rPr lang="en-US" sz="2599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berdirilah</a:t>
            </a:r>
            <a:r>
              <a:rPr lang="en-US" sz="2599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. </a:t>
            </a:r>
            <a:r>
              <a:rPr lang="en-US" sz="2599" b="1" dirty="0">
                <a:solidFill>
                  <a:srgbClr val="FFC000"/>
                </a:solidFill>
                <a:latin typeface="Open Sans"/>
                <a:ea typeface="Open Sans"/>
                <a:cs typeface="Open Sans"/>
                <a:sym typeface="Open Sans"/>
              </a:rPr>
              <a:t>Allah </a:t>
            </a:r>
            <a:r>
              <a:rPr lang="en-US" sz="2599" b="1" dirty="0" err="1">
                <a:solidFill>
                  <a:srgbClr val="FFC000"/>
                </a:solidFill>
                <a:latin typeface="Open Sans"/>
                <a:ea typeface="Open Sans"/>
                <a:cs typeface="Open Sans"/>
                <a:sym typeface="Open Sans"/>
              </a:rPr>
              <a:t>niscaya</a:t>
            </a:r>
            <a:r>
              <a:rPr lang="en-US" sz="2599" b="1" dirty="0">
                <a:solidFill>
                  <a:srgbClr val="FFC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99" b="1" dirty="0" err="1">
                <a:solidFill>
                  <a:srgbClr val="FFC000"/>
                </a:solidFill>
                <a:latin typeface="Open Sans"/>
                <a:ea typeface="Open Sans"/>
                <a:cs typeface="Open Sans"/>
                <a:sym typeface="Open Sans"/>
              </a:rPr>
              <a:t>akan</a:t>
            </a:r>
            <a:r>
              <a:rPr lang="en-US" sz="2599" b="1" dirty="0">
                <a:solidFill>
                  <a:srgbClr val="FFC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99" b="1" dirty="0" err="1">
                <a:solidFill>
                  <a:srgbClr val="FFC000"/>
                </a:solidFill>
                <a:latin typeface="Open Sans"/>
                <a:ea typeface="Open Sans"/>
                <a:cs typeface="Open Sans"/>
                <a:sym typeface="Open Sans"/>
              </a:rPr>
              <a:t>mengangkat</a:t>
            </a:r>
            <a:r>
              <a:rPr lang="en-US" sz="2599" b="1" dirty="0">
                <a:solidFill>
                  <a:srgbClr val="FFC000"/>
                </a:solidFill>
                <a:latin typeface="Open Sans"/>
                <a:ea typeface="Open Sans"/>
                <a:cs typeface="Open Sans"/>
                <a:sym typeface="Open Sans"/>
              </a:rPr>
              <a:t> orang-orang yang </a:t>
            </a:r>
            <a:r>
              <a:rPr lang="en-US" sz="2599" b="1" dirty="0" err="1">
                <a:solidFill>
                  <a:srgbClr val="FFC000"/>
                </a:solidFill>
                <a:latin typeface="Open Sans"/>
                <a:ea typeface="Open Sans"/>
                <a:cs typeface="Open Sans"/>
                <a:sym typeface="Open Sans"/>
              </a:rPr>
              <a:t>beriman</a:t>
            </a:r>
            <a:r>
              <a:rPr lang="en-US" sz="2599" b="1" dirty="0">
                <a:solidFill>
                  <a:srgbClr val="FFC000"/>
                </a:solidFill>
                <a:latin typeface="Open Sans"/>
                <a:ea typeface="Open Sans"/>
                <a:cs typeface="Open Sans"/>
                <a:sym typeface="Open Sans"/>
              </a:rPr>
              <a:t> di </a:t>
            </a:r>
            <a:r>
              <a:rPr lang="en-US" sz="2599" b="1" dirty="0" err="1">
                <a:solidFill>
                  <a:srgbClr val="FFC000"/>
                </a:solidFill>
                <a:latin typeface="Open Sans"/>
                <a:ea typeface="Open Sans"/>
                <a:cs typeface="Open Sans"/>
                <a:sym typeface="Open Sans"/>
              </a:rPr>
              <a:t>antaramu</a:t>
            </a:r>
            <a:r>
              <a:rPr lang="en-US" sz="2599" b="1" dirty="0">
                <a:solidFill>
                  <a:srgbClr val="FFC000"/>
                </a:solidFill>
                <a:latin typeface="Open Sans"/>
                <a:ea typeface="Open Sans"/>
                <a:cs typeface="Open Sans"/>
                <a:sym typeface="Open Sans"/>
              </a:rPr>
              <a:t> dan orang-orang yang </a:t>
            </a:r>
            <a:r>
              <a:rPr lang="en-US" sz="2599" b="1" dirty="0" err="1">
                <a:solidFill>
                  <a:srgbClr val="FFC000"/>
                </a:solidFill>
                <a:latin typeface="Open Sans"/>
                <a:ea typeface="Open Sans"/>
                <a:cs typeface="Open Sans"/>
                <a:sym typeface="Open Sans"/>
              </a:rPr>
              <a:t>diberi</a:t>
            </a:r>
            <a:r>
              <a:rPr lang="en-US" sz="2599" b="1" dirty="0">
                <a:solidFill>
                  <a:srgbClr val="FFC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99" b="1" dirty="0" err="1">
                <a:solidFill>
                  <a:srgbClr val="FFC000"/>
                </a:solidFill>
                <a:latin typeface="Open Sans"/>
                <a:ea typeface="Open Sans"/>
                <a:cs typeface="Open Sans"/>
                <a:sym typeface="Open Sans"/>
              </a:rPr>
              <a:t>ilmu</a:t>
            </a:r>
            <a:r>
              <a:rPr lang="en-US" sz="2599" b="1" dirty="0">
                <a:solidFill>
                  <a:srgbClr val="FFC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99" b="1" dirty="0" err="1">
                <a:solidFill>
                  <a:srgbClr val="FFC000"/>
                </a:solidFill>
                <a:latin typeface="Open Sans"/>
                <a:ea typeface="Open Sans"/>
                <a:cs typeface="Open Sans"/>
                <a:sym typeface="Open Sans"/>
              </a:rPr>
              <a:t>beberapa</a:t>
            </a:r>
            <a:r>
              <a:rPr lang="en-US" sz="2599" b="1" dirty="0">
                <a:solidFill>
                  <a:srgbClr val="FFC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99" b="1" dirty="0" err="1">
                <a:solidFill>
                  <a:srgbClr val="FFC000"/>
                </a:solidFill>
                <a:latin typeface="Open Sans"/>
                <a:ea typeface="Open Sans"/>
                <a:cs typeface="Open Sans"/>
                <a:sym typeface="Open Sans"/>
              </a:rPr>
              <a:t>derajat</a:t>
            </a:r>
            <a:r>
              <a:rPr lang="en-US" sz="2599" b="1" dirty="0">
                <a:solidFill>
                  <a:srgbClr val="FFC000"/>
                </a:solidFill>
                <a:latin typeface="Open Sans"/>
                <a:ea typeface="Open Sans"/>
                <a:cs typeface="Open Sans"/>
                <a:sym typeface="Open Sans"/>
              </a:rPr>
              <a:t>. Allah Maha </a:t>
            </a:r>
            <a:r>
              <a:rPr lang="en-US" sz="2599" b="1" dirty="0" err="1">
                <a:solidFill>
                  <a:srgbClr val="FFC000"/>
                </a:solidFill>
                <a:latin typeface="Open Sans"/>
                <a:ea typeface="Open Sans"/>
                <a:cs typeface="Open Sans"/>
                <a:sym typeface="Open Sans"/>
              </a:rPr>
              <a:t>teliti</a:t>
            </a:r>
            <a:r>
              <a:rPr lang="en-US" sz="2599" b="1" dirty="0">
                <a:solidFill>
                  <a:srgbClr val="FFC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99" b="1" dirty="0" err="1">
                <a:solidFill>
                  <a:srgbClr val="FFC000"/>
                </a:solidFill>
                <a:latin typeface="Open Sans"/>
                <a:ea typeface="Open Sans"/>
                <a:cs typeface="Open Sans"/>
                <a:sym typeface="Open Sans"/>
              </a:rPr>
              <a:t>terhadap</a:t>
            </a:r>
            <a:r>
              <a:rPr lang="en-US" sz="2599" b="1" dirty="0">
                <a:solidFill>
                  <a:srgbClr val="FFC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99" b="1" dirty="0" err="1">
                <a:solidFill>
                  <a:srgbClr val="FFC000"/>
                </a:solidFill>
                <a:latin typeface="Open Sans"/>
                <a:ea typeface="Open Sans"/>
                <a:cs typeface="Open Sans"/>
                <a:sym typeface="Open Sans"/>
              </a:rPr>
              <a:t>apa</a:t>
            </a:r>
            <a:r>
              <a:rPr lang="en-US" sz="2599" b="1" dirty="0">
                <a:solidFill>
                  <a:srgbClr val="FFC000"/>
                </a:solidFill>
                <a:latin typeface="Open Sans"/>
                <a:ea typeface="Open Sans"/>
                <a:cs typeface="Open Sans"/>
                <a:sym typeface="Open Sans"/>
              </a:rPr>
              <a:t> yang </a:t>
            </a:r>
            <a:r>
              <a:rPr lang="en-US" sz="2599" b="1" dirty="0" err="1">
                <a:solidFill>
                  <a:srgbClr val="FFC000"/>
                </a:solidFill>
                <a:latin typeface="Open Sans"/>
                <a:ea typeface="Open Sans"/>
                <a:cs typeface="Open Sans"/>
                <a:sym typeface="Open Sans"/>
              </a:rPr>
              <a:t>kamu</a:t>
            </a:r>
            <a:r>
              <a:rPr lang="en-US" sz="2599" b="1" dirty="0">
                <a:solidFill>
                  <a:srgbClr val="FFC000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99" b="1" dirty="0" err="1">
                <a:solidFill>
                  <a:srgbClr val="FFC000"/>
                </a:solidFill>
                <a:latin typeface="Open Sans"/>
                <a:ea typeface="Open Sans"/>
                <a:cs typeface="Open Sans"/>
                <a:sym typeface="Open Sans"/>
              </a:rPr>
              <a:t>kerjakan</a:t>
            </a:r>
            <a:r>
              <a:rPr lang="en-US" sz="2599" b="1" dirty="0">
                <a:solidFill>
                  <a:srgbClr val="FFC000"/>
                </a:solidFill>
                <a:latin typeface="Open Sans"/>
                <a:ea typeface="Open Sans"/>
                <a:cs typeface="Open Sans"/>
                <a:sym typeface="Open Sans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750769152"/>
      </p:ext>
    </p:extLst>
  </p:cSld>
  <p:clrMapOvr>
    <a:masterClrMapping/>
  </p:clrMapOvr>
  <p:transition spd="slow">
    <p:cover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3592686"/>
            <a:ext cx="12919116" cy="6694314"/>
            <a:chOff x="0" y="0"/>
            <a:chExt cx="3402566" cy="1763112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402566" cy="1763112"/>
            </a:xfrm>
            <a:custGeom>
              <a:avLst/>
              <a:gdLst/>
              <a:ahLst/>
              <a:cxnLst/>
              <a:rect l="l" t="t" r="r" b="b"/>
              <a:pathLst>
                <a:path w="3402566" h="1763112">
                  <a:moveTo>
                    <a:pt x="0" y="0"/>
                  </a:moveTo>
                  <a:lnTo>
                    <a:pt x="3402566" y="0"/>
                  </a:lnTo>
                  <a:lnTo>
                    <a:pt x="3402566" y="1763112"/>
                  </a:lnTo>
                  <a:lnTo>
                    <a:pt x="0" y="1763112"/>
                  </a:lnTo>
                  <a:close/>
                </a:path>
              </a:pathLst>
            </a:custGeom>
            <a:solidFill>
              <a:srgbClr val="183064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47625"/>
              <a:ext cx="3402566" cy="171548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46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6749721" y="9058699"/>
            <a:ext cx="509579" cy="127395"/>
          </a:xfrm>
          <a:custGeom>
            <a:avLst/>
            <a:gdLst/>
            <a:ahLst/>
            <a:cxnLst/>
            <a:rect l="l" t="t" r="r" b="b"/>
            <a:pathLst>
              <a:path w="509579" h="127395">
                <a:moveTo>
                  <a:pt x="0" y="0"/>
                </a:moveTo>
                <a:lnTo>
                  <a:pt x="509579" y="0"/>
                </a:lnTo>
                <a:lnTo>
                  <a:pt x="509579" y="127395"/>
                </a:lnTo>
                <a:lnTo>
                  <a:pt x="0" y="1273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6" name="AutoShape 6"/>
          <p:cNvSpPr/>
          <p:nvPr/>
        </p:nvSpPr>
        <p:spPr>
          <a:xfrm>
            <a:off x="8657035" y="3215678"/>
            <a:ext cx="973931" cy="0"/>
          </a:xfrm>
          <a:prstGeom prst="line">
            <a:avLst/>
          </a:prstGeom>
          <a:ln w="95250" cap="flat">
            <a:solidFill>
              <a:srgbClr val="183064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7" name="Group 7"/>
          <p:cNvGrpSpPr/>
          <p:nvPr/>
        </p:nvGrpSpPr>
        <p:grpSpPr>
          <a:xfrm>
            <a:off x="405603" y="428005"/>
            <a:ext cx="16844172" cy="1282543"/>
            <a:chOff x="0" y="0"/>
            <a:chExt cx="22458896" cy="1710057"/>
          </a:xfrm>
        </p:grpSpPr>
        <p:grpSp>
          <p:nvGrpSpPr>
            <p:cNvPr id="8" name="Group 8"/>
            <p:cNvGrpSpPr/>
            <p:nvPr/>
          </p:nvGrpSpPr>
          <p:grpSpPr>
            <a:xfrm>
              <a:off x="23747" y="63228"/>
              <a:ext cx="17003256" cy="1583601"/>
              <a:chOff x="0" y="0"/>
              <a:chExt cx="3358668" cy="312810"/>
            </a:xfrm>
          </p:grpSpPr>
          <p:sp>
            <p:nvSpPr>
              <p:cNvPr id="9" name="Freeform 9"/>
              <p:cNvSpPr/>
              <p:nvPr/>
            </p:nvSpPr>
            <p:spPr>
              <a:xfrm>
                <a:off x="0" y="0"/>
                <a:ext cx="3358668" cy="312810"/>
              </a:xfrm>
              <a:custGeom>
                <a:avLst/>
                <a:gdLst/>
                <a:ahLst/>
                <a:cxnLst/>
                <a:rect l="l" t="t" r="r" b="b"/>
                <a:pathLst>
                  <a:path w="3358668" h="312810">
                    <a:moveTo>
                      <a:pt x="30962" y="0"/>
                    </a:moveTo>
                    <a:lnTo>
                      <a:pt x="3327706" y="0"/>
                    </a:lnTo>
                    <a:cubicBezTo>
                      <a:pt x="3344806" y="0"/>
                      <a:pt x="3358668" y="13862"/>
                      <a:pt x="3358668" y="30962"/>
                    </a:cubicBezTo>
                    <a:lnTo>
                      <a:pt x="3358668" y="281848"/>
                    </a:lnTo>
                    <a:cubicBezTo>
                      <a:pt x="3358668" y="290060"/>
                      <a:pt x="3355406" y="297935"/>
                      <a:pt x="3349599" y="303742"/>
                    </a:cubicBezTo>
                    <a:cubicBezTo>
                      <a:pt x="3343793" y="309548"/>
                      <a:pt x="3335918" y="312810"/>
                      <a:pt x="3327706" y="312810"/>
                    </a:cubicBezTo>
                    <a:lnTo>
                      <a:pt x="30962" y="312810"/>
                    </a:lnTo>
                    <a:cubicBezTo>
                      <a:pt x="13862" y="312810"/>
                      <a:pt x="0" y="298948"/>
                      <a:pt x="0" y="281848"/>
                    </a:cubicBezTo>
                    <a:lnTo>
                      <a:pt x="0" y="30962"/>
                    </a:lnTo>
                    <a:cubicBezTo>
                      <a:pt x="0" y="13862"/>
                      <a:pt x="13862" y="0"/>
                      <a:pt x="30962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10" name="TextBox 10"/>
              <p:cNvSpPr txBox="1"/>
              <p:nvPr/>
            </p:nvSpPr>
            <p:spPr>
              <a:xfrm>
                <a:off x="0" y="-38100"/>
                <a:ext cx="3358668" cy="3509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11" name="Freeform 11"/>
            <p:cNvSpPr/>
            <p:nvPr/>
          </p:nvSpPr>
          <p:spPr>
            <a:xfrm>
              <a:off x="0" y="0"/>
              <a:ext cx="17027003" cy="1710057"/>
            </a:xfrm>
            <a:custGeom>
              <a:avLst/>
              <a:gdLst/>
              <a:ahLst/>
              <a:cxnLst/>
              <a:rect l="l" t="t" r="r" b="b"/>
              <a:pathLst>
                <a:path w="17027003" h="1710057">
                  <a:moveTo>
                    <a:pt x="0" y="0"/>
                  </a:moveTo>
                  <a:lnTo>
                    <a:pt x="17027003" y="0"/>
                  </a:lnTo>
                  <a:lnTo>
                    <a:pt x="17027003" y="1710057"/>
                  </a:lnTo>
                  <a:lnTo>
                    <a:pt x="0" y="1710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49"/>
              </a:stretch>
            </a:blipFill>
          </p:spPr>
        </p:sp>
        <p:sp>
          <p:nvSpPr>
            <p:cNvPr id="12" name="TextBox 12"/>
            <p:cNvSpPr txBox="1"/>
            <p:nvPr/>
          </p:nvSpPr>
          <p:spPr>
            <a:xfrm>
              <a:off x="17027003" y="721552"/>
              <a:ext cx="5431893" cy="3145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746"/>
                </a:lnSpc>
              </a:pPr>
              <a:r>
                <a:rPr lang="en-US" sz="1800">
                  <a:solidFill>
                    <a:srgbClr val="000000"/>
                  </a:solidFill>
                  <a:latin typeface="Open Sans"/>
                  <a:ea typeface="Open Sans"/>
                  <a:cs typeface="Open Sans"/>
                  <a:sym typeface="Open Sans"/>
                </a:rPr>
                <a:t>Seminar Internasional</a:t>
              </a:r>
            </a:p>
          </p:txBody>
        </p:sp>
      </p:grpSp>
      <p:sp>
        <p:nvSpPr>
          <p:cNvPr id="13" name="Freeform 13"/>
          <p:cNvSpPr/>
          <p:nvPr/>
        </p:nvSpPr>
        <p:spPr>
          <a:xfrm>
            <a:off x="1863607" y="3554586"/>
            <a:ext cx="14567698" cy="2929548"/>
          </a:xfrm>
          <a:custGeom>
            <a:avLst/>
            <a:gdLst/>
            <a:ahLst/>
            <a:cxnLst/>
            <a:rect l="l" t="t" r="r" b="b"/>
            <a:pathLst>
              <a:path w="14567698" h="2929548">
                <a:moveTo>
                  <a:pt x="0" y="0"/>
                </a:moveTo>
                <a:lnTo>
                  <a:pt x="14567699" y="0"/>
                </a:lnTo>
                <a:lnTo>
                  <a:pt x="14567699" y="2929548"/>
                </a:lnTo>
                <a:lnTo>
                  <a:pt x="0" y="292954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14" name="TextBox 14"/>
          <p:cNvSpPr txBox="1"/>
          <p:nvPr/>
        </p:nvSpPr>
        <p:spPr>
          <a:xfrm>
            <a:off x="514350" y="2046219"/>
            <a:ext cx="17259300" cy="7732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20"/>
              </a:lnSpc>
            </a:pPr>
            <a:r>
              <a:rPr lang="en-US" sz="6000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6000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Tahapan</a:t>
            </a:r>
            <a:r>
              <a:rPr lang="en-US" sz="6000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Pendidikan </a:t>
            </a:r>
            <a:r>
              <a:rPr lang="en-US" sz="6000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Menurut</a:t>
            </a:r>
            <a:r>
              <a:rPr lang="en-US" sz="6000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Al-Qur’an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465035" y="6882693"/>
            <a:ext cx="12251095" cy="233987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691"/>
              </a:lnSpc>
            </a:pPr>
            <a:r>
              <a:rPr lang="en-US" sz="2599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Dialah</a:t>
            </a:r>
            <a:r>
              <a:rPr lang="en-US" sz="2599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yang </a:t>
            </a:r>
            <a:r>
              <a:rPr lang="en-US" sz="2599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mengutus</a:t>
            </a:r>
            <a:r>
              <a:rPr lang="en-US" sz="2599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99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seorang</a:t>
            </a:r>
            <a:r>
              <a:rPr lang="en-US" sz="2599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Rasul (Nabi Muhammad) </a:t>
            </a:r>
            <a:r>
              <a:rPr lang="en-US" sz="2599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kepada</a:t>
            </a:r>
            <a:r>
              <a:rPr lang="en-US" sz="2599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99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kaum</a:t>
            </a:r>
            <a:r>
              <a:rPr lang="en-US" sz="2599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yang </a:t>
            </a:r>
            <a:r>
              <a:rPr lang="en-US" sz="2599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buta</a:t>
            </a:r>
            <a:r>
              <a:rPr lang="en-US" sz="2599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99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huruf</a:t>
            </a:r>
            <a:r>
              <a:rPr lang="en-US" sz="2599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99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dari</a:t>
            </a:r>
            <a:r>
              <a:rPr lang="en-US" sz="2599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(</a:t>
            </a:r>
            <a:r>
              <a:rPr lang="en-US" sz="2599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kalangan</a:t>
            </a:r>
            <a:r>
              <a:rPr lang="en-US" sz="2599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) </a:t>
            </a:r>
            <a:r>
              <a:rPr lang="en-US" sz="2599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mereka</a:t>
            </a:r>
            <a:r>
              <a:rPr lang="en-US" sz="2599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99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sendiri</a:t>
            </a:r>
            <a:r>
              <a:rPr lang="en-US" sz="2599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, yang </a:t>
            </a:r>
            <a:r>
              <a:rPr lang="en-US" sz="2599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membacakan</a:t>
            </a:r>
            <a:r>
              <a:rPr lang="en-US" sz="2599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99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kepada</a:t>
            </a:r>
            <a:r>
              <a:rPr lang="en-US" sz="2599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99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mereka</a:t>
            </a:r>
            <a:r>
              <a:rPr lang="en-US" sz="2599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99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ayat</a:t>
            </a:r>
            <a:r>
              <a:rPr lang="en-US" sz="2599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-</a:t>
            </a:r>
            <a:r>
              <a:rPr lang="en-US" sz="2599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ayat</a:t>
            </a:r>
            <a:r>
              <a:rPr lang="en-US" sz="2599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-Nya, </a:t>
            </a:r>
            <a:r>
              <a:rPr lang="en-US" sz="2599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menyucikan</a:t>
            </a:r>
            <a:r>
              <a:rPr lang="en-US" sz="2599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(</a:t>
            </a:r>
            <a:r>
              <a:rPr lang="en-US" sz="2599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jiwa</a:t>
            </a:r>
            <a:r>
              <a:rPr lang="en-US" sz="2599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) </a:t>
            </a:r>
            <a:r>
              <a:rPr lang="en-US" sz="2599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mereka</a:t>
            </a:r>
            <a:r>
              <a:rPr lang="en-US" sz="2599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, </a:t>
            </a:r>
            <a:r>
              <a:rPr lang="en-US" sz="2599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serta</a:t>
            </a:r>
            <a:r>
              <a:rPr lang="en-US" sz="2599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99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mengajarkan</a:t>
            </a:r>
            <a:r>
              <a:rPr lang="en-US" sz="2599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99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kepada</a:t>
            </a:r>
            <a:r>
              <a:rPr lang="en-US" sz="2599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99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mereka</a:t>
            </a:r>
            <a:r>
              <a:rPr lang="en-US" sz="2599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Kitab (Al-Qur’an) dan Hikmah (</a:t>
            </a:r>
            <a:r>
              <a:rPr lang="en-US" sz="2599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Sunah</a:t>
            </a:r>
            <a:r>
              <a:rPr lang="en-US" sz="2599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), </a:t>
            </a:r>
            <a:r>
              <a:rPr lang="en-US" sz="2599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meskipun</a:t>
            </a:r>
            <a:r>
              <a:rPr lang="en-US" sz="2599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99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sebelumnya</a:t>
            </a:r>
            <a:r>
              <a:rPr lang="en-US" sz="2599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99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mereka</a:t>
            </a:r>
            <a:r>
              <a:rPr lang="en-US" sz="2599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99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benar-benar</a:t>
            </a:r>
            <a:r>
              <a:rPr lang="en-US" sz="2599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99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dalam</a:t>
            </a:r>
            <a:r>
              <a:rPr lang="en-US" sz="2599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2599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kesesatan</a:t>
            </a:r>
            <a:r>
              <a:rPr lang="en-US" sz="2599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 yang </a:t>
            </a:r>
            <a:r>
              <a:rPr lang="en-US" sz="2599" dirty="0" err="1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nyata</a:t>
            </a:r>
            <a:r>
              <a:rPr lang="en-US" sz="2599" dirty="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. (</a:t>
            </a:r>
            <a:r>
              <a:rPr lang="en-US" sz="2800" dirty="0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QS. Al-Jumu’ah, </a:t>
            </a:r>
            <a:r>
              <a:rPr lang="en-US" sz="2800" dirty="0" err="1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ayat</a:t>
            </a:r>
            <a:r>
              <a:rPr lang="en-US" sz="2800" dirty="0">
                <a:solidFill>
                  <a:schemeClr val="bg1"/>
                </a:solidFill>
                <a:latin typeface="Poppins Bold"/>
                <a:ea typeface="Poppins Bold"/>
                <a:cs typeface="Poppins Bold"/>
                <a:sym typeface="Poppins Bold"/>
              </a:rPr>
              <a:t> 2)</a:t>
            </a:r>
            <a:endParaRPr lang="en-US" sz="2599" dirty="0">
              <a:solidFill>
                <a:schemeClr val="bg1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87177473"/>
      </p:ext>
    </p:extLst>
  </p:cSld>
  <p:clrMapOvr>
    <a:masterClrMapping/>
  </p:clrMapOvr>
  <p:transition spd="slow">
    <p:cover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>
            <a:off x="1899346" y="3815683"/>
            <a:ext cx="973931" cy="0"/>
          </a:xfrm>
          <a:prstGeom prst="line">
            <a:avLst/>
          </a:prstGeom>
          <a:ln w="95250" cap="flat">
            <a:solidFill>
              <a:srgbClr val="183064"/>
            </a:solidFill>
            <a:prstDash val="solid"/>
            <a:headEnd type="none" w="sm" len="sm"/>
            <a:tailEnd type="none" w="sm" len="sm"/>
          </a:ln>
        </p:spPr>
      </p:sp>
      <p:grpSp>
        <p:nvGrpSpPr>
          <p:cNvPr id="3" name="Group 3"/>
          <p:cNvGrpSpPr/>
          <p:nvPr/>
        </p:nvGrpSpPr>
        <p:grpSpPr>
          <a:xfrm>
            <a:off x="12159321" y="0"/>
            <a:ext cx="6128679" cy="3378888"/>
            <a:chOff x="0" y="0"/>
            <a:chExt cx="1614138" cy="88991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614138" cy="889913"/>
            </a:xfrm>
            <a:custGeom>
              <a:avLst/>
              <a:gdLst/>
              <a:ahLst/>
              <a:cxnLst/>
              <a:rect l="l" t="t" r="r" b="b"/>
              <a:pathLst>
                <a:path w="1614138" h="889913">
                  <a:moveTo>
                    <a:pt x="0" y="0"/>
                  </a:moveTo>
                  <a:lnTo>
                    <a:pt x="1614138" y="0"/>
                  </a:lnTo>
                  <a:lnTo>
                    <a:pt x="1614138" y="889913"/>
                  </a:lnTo>
                  <a:lnTo>
                    <a:pt x="0" y="889913"/>
                  </a:lnTo>
                  <a:close/>
                </a:path>
              </a:pathLst>
            </a:custGeom>
            <a:solidFill>
              <a:srgbClr val="183064"/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47625"/>
              <a:ext cx="1614138" cy="84228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46"/>
                </a:lnSpc>
              </a:pPr>
              <a:endParaRPr/>
            </a:p>
          </p:txBody>
        </p:sp>
      </p:grpSp>
      <p:sp>
        <p:nvSpPr>
          <p:cNvPr id="6" name="Freeform 6"/>
          <p:cNvSpPr/>
          <p:nvPr/>
        </p:nvSpPr>
        <p:spPr>
          <a:xfrm>
            <a:off x="1028700" y="9058699"/>
            <a:ext cx="509579" cy="127395"/>
          </a:xfrm>
          <a:custGeom>
            <a:avLst/>
            <a:gdLst/>
            <a:ahLst/>
            <a:cxnLst/>
            <a:rect l="l" t="t" r="r" b="b"/>
            <a:pathLst>
              <a:path w="509579" h="127395">
                <a:moveTo>
                  <a:pt x="0" y="0"/>
                </a:moveTo>
                <a:lnTo>
                  <a:pt x="509579" y="0"/>
                </a:lnTo>
                <a:lnTo>
                  <a:pt x="509579" y="127395"/>
                </a:lnTo>
                <a:lnTo>
                  <a:pt x="0" y="127395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</p:sp>
      <p:sp>
        <p:nvSpPr>
          <p:cNvPr id="7" name="TextBox 7"/>
          <p:cNvSpPr txBox="1"/>
          <p:nvPr/>
        </p:nvSpPr>
        <p:spPr>
          <a:xfrm>
            <a:off x="1899346" y="2577161"/>
            <a:ext cx="8115300" cy="7732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20"/>
              </a:lnSpc>
            </a:pPr>
            <a:r>
              <a:rPr lang="en-US" sz="6000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5 </a:t>
            </a:r>
            <a:r>
              <a:rPr lang="en-US" sz="6000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Prinsip</a:t>
            </a:r>
            <a:r>
              <a:rPr lang="en-US" sz="6000" dirty="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</a:t>
            </a:r>
            <a:r>
              <a:rPr lang="en-US" sz="6000" dirty="0" err="1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Kerja</a:t>
            </a:r>
            <a:endParaRPr lang="en-US" sz="6000" dirty="0">
              <a:solidFill>
                <a:srgbClr val="000000"/>
              </a:solidFill>
              <a:latin typeface="Poppins Bold"/>
              <a:ea typeface="Poppins Bold"/>
              <a:cs typeface="Poppins Bold"/>
              <a:sym typeface="Poppins Bold"/>
            </a:endParaRPr>
          </a:p>
        </p:txBody>
      </p:sp>
      <p:grpSp>
        <p:nvGrpSpPr>
          <p:cNvPr id="8" name="Group 8"/>
          <p:cNvGrpSpPr/>
          <p:nvPr/>
        </p:nvGrpSpPr>
        <p:grpSpPr>
          <a:xfrm>
            <a:off x="1886902" y="4336816"/>
            <a:ext cx="942724" cy="942724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ACA2A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133350"/>
              <a:ext cx="660400" cy="6032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27"/>
                </a:lnSpc>
              </a:pPr>
              <a:endParaRPr sz="2800"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3419448" y="4282408"/>
            <a:ext cx="5173420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01"/>
              </a:lnSpc>
            </a:pPr>
            <a:r>
              <a:rPr lang="en-US" sz="4000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Kerja</a:t>
            </a:r>
            <a:r>
              <a:rPr lang="en-US" sz="4000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Keras</a:t>
            </a:r>
            <a:endParaRPr lang="en-US" sz="4000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12" name="TextBox 12"/>
          <p:cNvSpPr txBox="1"/>
          <p:nvPr/>
        </p:nvSpPr>
        <p:spPr>
          <a:xfrm>
            <a:off x="1899346" y="4631023"/>
            <a:ext cx="917836" cy="508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1"/>
              </a:lnSpc>
            </a:pPr>
            <a:r>
              <a:rPr lang="en-US" sz="4400">
                <a:solidFill>
                  <a:srgbClr val="183064"/>
                </a:solidFill>
                <a:latin typeface="Poppins Bold"/>
                <a:ea typeface="Poppins Bold"/>
                <a:cs typeface="Poppins Bold"/>
                <a:sym typeface="Poppins Bold"/>
              </a:rPr>
              <a:t>01</a:t>
            </a:r>
          </a:p>
        </p:txBody>
      </p:sp>
      <p:grpSp>
        <p:nvGrpSpPr>
          <p:cNvPr id="13" name="Group 13"/>
          <p:cNvGrpSpPr/>
          <p:nvPr/>
        </p:nvGrpSpPr>
        <p:grpSpPr>
          <a:xfrm>
            <a:off x="1886902" y="5611000"/>
            <a:ext cx="6705967" cy="1081128"/>
            <a:chOff x="0" y="-53493"/>
            <a:chExt cx="8941290" cy="1310459"/>
          </a:xfrm>
        </p:grpSpPr>
        <p:grpSp>
          <p:nvGrpSpPr>
            <p:cNvPr id="14" name="Group 14"/>
            <p:cNvGrpSpPr/>
            <p:nvPr/>
          </p:nvGrpSpPr>
          <p:grpSpPr>
            <a:xfrm>
              <a:off x="0" y="0"/>
              <a:ext cx="1256966" cy="1256966"/>
              <a:chOff x="0" y="0"/>
              <a:chExt cx="812800" cy="812800"/>
            </a:xfrm>
          </p:grpSpPr>
          <p:sp>
            <p:nvSpPr>
              <p:cNvPr id="15" name="Freeform 15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ACA2A"/>
              </a:solidFill>
            </p:spPr>
          </p:sp>
          <p:sp>
            <p:nvSpPr>
              <p:cNvPr id="16" name="TextBox 16"/>
              <p:cNvSpPr txBox="1"/>
              <p:nvPr/>
            </p:nvSpPr>
            <p:spPr>
              <a:xfrm>
                <a:off x="76200" y="133350"/>
                <a:ext cx="660400" cy="6032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27"/>
                  </a:lnSpc>
                </a:pPr>
                <a:endParaRPr sz="2800"/>
              </a:p>
            </p:txBody>
          </p:sp>
        </p:grpSp>
        <p:sp>
          <p:nvSpPr>
            <p:cNvPr id="17" name="TextBox 17"/>
            <p:cNvSpPr txBox="1"/>
            <p:nvPr/>
          </p:nvSpPr>
          <p:spPr>
            <a:xfrm>
              <a:off x="2043396" y="-53493"/>
              <a:ext cx="6897894" cy="68394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401"/>
                </a:lnSpc>
              </a:pPr>
              <a:r>
                <a:rPr lang="en-US" sz="4000" dirty="0" err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Kerja</a:t>
              </a:r>
              <a:r>
                <a:rPr lang="en-US" sz="4000" dirty="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</a:t>
              </a:r>
              <a:r>
                <a:rPr lang="en-US" sz="4000" dirty="0" err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Cerdas</a:t>
              </a:r>
              <a:endParaRPr lang="en-US" sz="4000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endParaRP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16592" y="376401"/>
              <a:ext cx="1223781" cy="61695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1"/>
                </a:lnSpc>
              </a:pPr>
              <a:r>
                <a:rPr lang="en-US" sz="4400" dirty="0">
                  <a:solidFill>
                    <a:srgbClr val="1830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02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1899346" y="7067720"/>
            <a:ext cx="6705967" cy="982844"/>
            <a:chOff x="0" y="-53493"/>
            <a:chExt cx="8941290" cy="1310459"/>
          </a:xfrm>
        </p:grpSpPr>
        <p:grpSp>
          <p:nvGrpSpPr>
            <p:cNvPr id="20" name="Group 20"/>
            <p:cNvGrpSpPr/>
            <p:nvPr/>
          </p:nvGrpSpPr>
          <p:grpSpPr>
            <a:xfrm>
              <a:off x="0" y="0"/>
              <a:ext cx="1256966" cy="1256966"/>
              <a:chOff x="0" y="0"/>
              <a:chExt cx="812800" cy="812800"/>
            </a:xfrm>
          </p:grpSpPr>
          <p:sp>
            <p:nvSpPr>
              <p:cNvPr id="21" name="Freeform 2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ACA2A"/>
              </a:solidFill>
            </p:spPr>
          </p:sp>
          <p:sp>
            <p:nvSpPr>
              <p:cNvPr id="22" name="TextBox 22"/>
              <p:cNvSpPr txBox="1"/>
              <p:nvPr/>
            </p:nvSpPr>
            <p:spPr>
              <a:xfrm>
                <a:off x="76200" y="133350"/>
                <a:ext cx="660400" cy="6032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27"/>
                  </a:lnSpc>
                </a:pPr>
                <a:endParaRPr sz="2800"/>
              </a:p>
            </p:txBody>
          </p:sp>
        </p:grpSp>
        <p:sp>
          <p:nvSpPr>
            <p:cNvPr id="23" name="TextBox 23"/>
            <p:cNvSpPr txBox="1"/>
            <p:nvPr/>
          </p:nvSpPr>
          <p:spPr>
            <a:xfrm>
              <a:off x="2043396" y="-53493"/>
              <a:ext cx="6897894" cy="7523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401"/>
                </a:lnSpc>
              </a:pPr>
              <a:r>
                <a:rPr lang="en-US" sz="4000" dirty="0" err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Kerja</a:t>
              </a:r>
              <a:r>
                <a:rPr lang="en-US" sz="4000" dirty="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Tangkas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6592" y="376400"/>
              <a:ext cx="1223781" cy="6786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1"/>
                </a:lnSpc>
              </a:pPr>
              <a:r>
                <a:rPr lang="en-US" sz="4400">
                  <a:solidFill>
                    <a:srgbClr val="1830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03</a:t>
              </a:r>
            </a:p>
          </p:txBody>
        </p:sp>
      </p:grpSp>
      <p:grpSp>
        <p:nvGrpSpPr>
          <p:cNvPr id="25" name="Group 25"/>
          <p:cNvGrpSpPr/>
          <p:nvPr/>
        </p:nvGrpSpPr>
        <p:grpSpPr>
          <a:xfrm>
            <a:off x="10014646" y="4336816"/>
            <a:ext cx="942724" cy="942724"/>
            <a:chOff x="0" y="0"/>
            <a:chExt cx="812800" cy="812800"/>
          </a:xfrm>
        </p:grpSpPr>
        <p:sp>
          <p:nvSpPr>
            <p:cNvPr id="26" name="Freeform 2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ACA2A"/>
            </a:solidFill>
          </p:spPr>
        </p:sp>
        <p:sp>
          <p:nvSpPr>
            <p:cNvPr id="27" name="TextBox 27"/>
            <p:cNvSpPr txBox="1"/>
            <p:nvPr/>
          </p:nvSpPr>
          <p:spPr>
            <a:xfrm>
              <a:off x="76200" y="133350"/>
              <a:ext cx="660400" cy="6032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327"/>
                </a:lnSpc>
              </a:pPr>
              <a:endParaRPr sz="2800"/>
            </a:p>
          </p:txBody>
        </p:sp>
      </p:grpSp>
      <p:sp>
        <p:nvSpPr>
          <p:cNvPr id="28" name="TextBox 28"/>
          <p:cNvSpPr txBox="1"/>
          <p:nvPr/>
        </p:nvSpPr>
        <p:spPr>
          <a:xfrm>
            <a:off x="11547193" y="4357549"/>
            <a:ext cx="5173420" cy="5642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401"/>
              </a:lnSpc>
            </a:pPr>
            <a:r>
              <a:rPr lang="en-US" sz="4000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Kerja</a:t>
            </a:r>
            <a:r>
              <a:rPr lang="en-US" sz="4000" dirty="0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 </a:t>
            </a:r>
            <a:r>
              <a:rPr lang="en-US" sz="4000" dirty="0" err="1">
                <a:solidFill>
                  <a:srgbClr val="000000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Tuntas</a:t>
            </a:r>
            <a:endParaRPr lang="en-US" sz="4000" dirty="0">
              <a:solidFill>
                <a:srgbClr val="000000"/>
              </a:solidFill>
              <a:latin typeface="Open Sans Bold"/>
              <a:ea typeface="Open Sans Bold"/>
              <a:cs typeface="Open Sans Bold"/>
              <a:sym typeface="Open Sans Bold"/>
            </a:endParaRPr>
          </a:p>
        </p:txBody>
      </p:sp>
      <p:sp>
        <p:nvSpPr>
          <p:cNvPr id="29" name="TextBox 29"/>
          <p:cNvSpPr txBox="1"/>
          <p:nvPr/>
        </p:nvSpPr>
        <p:spPr>
          <a:xfrm>
            <a:off x="10027091" y="4631023"/>
            <a:ext cx="917836" cy="5089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491"/>
              </a:lnSpc>
            </a:pPr>
            <a:r>
              <a:rPr lang="en-US" sz="4400">
                <a:solidFill>
                  <a:srgbClr val="183064"/>
                </a:solidFill>
                <a:latin typeface="Poppins Bold"/>
                <a:ea typeface="Poppins Bold"/>
                <a:cs typeface="Poppins Bold"/>
                <a:sym typeface="Poppins Bold"/>
              </a:rPr>
              <a:t>04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10014646" y="5774925"/>
            <a:ext cx="6705967" cy="982844"/>
            <a:chOff x="0" y="-53493"/>
            <a:chExt cx="8941290" cy="1310459"/>
          </a:xfrm>
        </p:grpSpPr>
        <p:grpSp>
          <p:nvGrpSpPr>
            <p:cNvPr id="31" name="Group 31"/>
            <p:cNvGrpSpPr/>
            <p:nvPr/>
          </p:nvGrpSpPr>
          <p:grpSpPr>
            <a:xfrm>
              <a:off x="0" y="0"/>
              <a:ext cx="1256966" cy="1256966"/>
              <a:chOff x="0" y="0"/>
              <a:chExt cx="812800" cy="812800"/>
            </a:xfrm>
          </p:grpSpPr>
          <p:sp>
            <p:nvSpPr>
              <p:cNvPr id="32" name="Freeform 3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  <a:close/>
                  </a:path>
                </a:pathLst>
              </a:custGeom>
              <a:solidFill>
                <a:srgbClr val="FACA2A"/>
              </a:solidFill>
            </p:spPr>
          </p:sp>
          <p:sp>
            <p:nvSpPr>
              <p:cNvPr id="33" name="TextBox 33"/>
              <p:cNvSpPr txBox="1"/>
              <p:nvPr/>
            </p:nvSpPr>
            <p:spPr>
              <a:xfrm>
                <a:off x="76200" y="133350"/>
                <a:ext cx="660400" cy="60325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327"/>
                  </a:lnSpc>
                </a:pPr>
                <a:endParaRPr sz="2800"/>
              </a:p>
            </p:txBody>
          </p:sp>
        </p:grpSp>
        <p:sp>
          <p:nvSpPr>
            <p:cNvPr id="34" name="TextBox 34"/>
            <p:cNvSpPr txBox="1"/>
            <p:nvPr/>
          </p:nvSpPr>
          <p:spPr>
            <a:xfrm>
              <a:off x="2043396" y="-53493"/>
              <a:ext cx="6897894" cy="75234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4401"/>
                </a:lnSpc>
              </a:pPr>
              <a:r>
                <a:rPr lang="en-US" sz="4000" dirty="0" err="1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Kerja</a:t>
              </a:r>
              <a:r>
                <a:rPr lang="en-US" sz="4000" dirty="0">
                  <a:solidFill>
                    <a:srgbClr val="000000"/>
                  </a:solidFill>
                  <a:latin typeface="Open Sans Bold"/>
                  <a:ea typeface="Open Sans Bold"/>
                  <a:cs typeface="Open Sans Bold"/>
                  <a:sym typeface="Open Sans Bold"/>
                </a:rPr>
                <a:t> Ikhlas</a:t>
              </a:r>
            </a:p>
          </p:txBody>
        </p:sp>
        <p:sp>
          <p:nvSpPr>
            <p:cNvPr id="35" name="TextBox 35"/>
            <p:cNvSpPr txBox="1"/>
            <p:nvPr/>
          </p:nvSpPr>
          <p:spPr>
            <a:xfrm>
              <a:off x="16592" y="376400"/>
              <a:ext cx="1223781" cy="67864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491"/>
                </a:lnSpc>
              </a:pPr>
              <a:r>
                <a:rPr lang="en-US" sz="4400">
                  <a:solidFill>
                    <a:srgbClr val="183064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05</a:t>
              </a:r>
            </a:p>
          </p:txBody>
        </p:sp>
      </p:grpSp>
      <p:grpSp>
        <p:nvGrpSpPr>
          <p:cNvPr id="36" name="Group 36"/>
          <p:cNvGrpSpPr/>
          <p:nvPr/>
        </p:nvGrpSpPr>
        <p:grpSpPr>
          <a:xfrm>
            <a:off x="405603" y="523255"/>
            <a:ext cx="16844172" cy="1282543"/>
            <a:chOff x="0" y="0"/>
            <a:chExt cx="22458896" cy="1710057"/>
          </a:xfrm>
        </p:grpSpPr>
        <p:grpSp>
          <p:nvGrpSpPr>
            <p:cNvPr id="37" name="Group 37"/>
            <p:cNvGrpSpPr/>
            <p:nvPr/>
          </p:nvGrpSpPr>
          <p:grpSpPr>
            <a:xfrm>
              <a:off x="23747" y="63228"/>
              <a:ext cx="17003256" cy="1583601"/>
              <a:chOff x="0" y="0"/>
              <a:chExt cx="3358668" cy="312810"/>
            </a:xfrm>
          </p:grpSpPr>
          <p:sp>
            <p:nvSpPr>
              <p:cNvPr id="38" name="Freeform 38"/>
              <p:cNvSpPr/>
              <p:nvPr/>
            </p:nvSpPr>
            <p:spPr>
              <a:xfrm>
                <a:off x="0" y="0"/>
                <a:ext cx="3358668" cy="312810"/>
              </a:xfrm>
              <a:custGeom>
                <a:avLst/>
                <a:gdLst/>
                <a:ahLst/>
                <a:cxnLst/>
                <a:rect l="l" t="t" r="r" b="b"/>
                <a:pathLst>
                  <a:path w="3358668" h="312810">
                    <a:moveTo>
                      <a:pt x="30962" y="0"/>
                    </a:moveTo>
                    <a:lnTo>
                      <a:pt x="3327706" y="0"/>
                    </a:lnTo>
                    <a:cubicBezTo>
                      <a:pt x="3344806" y="0"/>
                      <a:pt x="3358668" y="13862"/>
                      <a:pt x="3358668" y="30962"/>
                    </a:cubicBezTo>
                    <a:lnTo>
                      <a:pt x="3358668" y="281848"/>
                    </a:lnTo>
                    <a:cubicBezTo>
                      <a:pt x="3358668" y="290060"/>
                      <a:pt x="3355406" y="297935"/>
                      <a:pt x="3349599" y="303742"/>
                    </a:cubicBezTo>
                    <a:cubicBezTo>
                      <a:pt x="3343793" y="309548"/>
                      <a:pt x="3335918" y="312810"/>
                      <a:pt x="3327706" y="312810"/>
                    </a:cubicBezTo>
                    <a:lnTo>
                      <a:pt x="30962" y="312810"/>
                    </a:lnTo>
                    <a:cubicBezTo>
                      <a:pt x="13862" y="312810"/>
                      <a:pt x="0" y="298948"/>
                      <a:pt x="0" y="281848"/>
                    </a:cubicBezTo>
                    <a:lnTo>
                      <a:pt x="0" y="30962"/>
                    </a:lnTo>
                    <a:cubicBezTo>
                      <a:pt x="0" y="13862"/>
                      <a:pt x="13862" y="0"/>
                      <a:pt x="30962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39" name="TextBox 39"/>
              <p:cNvSpPr txBox="1"/>
              <p:nvPr/>
            </p:nvSpPr>
            <p:spPr>
              <a:xfrm>
                <a:off x="0" y="-38100"/>
                <a:ext cx="3358668" cy="3509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40" name="Freeform 40"/>
            <p:cNvSpPr/>
            <p:nvPr/>
          </p:nvSpPr>
          <p:spPr>
            <a:xfrm>
              <a:off x="0" y="0"/>
              <a:ext cx="17027003" cy="1710057"/>
            </a:xfrm>
            <a:custGeom>
              <a:avLst/>
              <a:gdLst/>
              <a:ahLst/>
              <a:cxnLst/>
              <a:rect l="l" t="t" r="r" b="b"/>
              <a:pathLst>
                <a:path w="17027003" h="1710057">
                  <a:moveTo>
                    <a:pt x="0" y="0"/>
                  </a:moveTo>
                  <a:lnTo>
                    <a:pt x="17027003" y="0"/>
                  </a:lnTo>
                  <a:lnTo>
                    <a:pt x="17027003" y="1710057"/>
                  </a:lnTo>
                  <a:lnTo>
                    <a:pt x="0" y="1710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/>
              <a:stretch>
                <a:fillRect r="-149"/>
              </a:stretch>
            </a:blipFill>
          </p:spPr>
        </p:sp>
        <p:sp>
          <p:nvSpPr>
            <p:cNvPr id="41" name="TextBox 41"/>
            <p:cNvSpPr txBox="1"/>
            <p:nvPr/>
          </p:nvSpPr>
          <p:spPr>
            <a:xfrm>
              <a:off x="17027003" y="721552"/>
              <a:ext cx="5431893" cy="3145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746"/>
                </a:lnSpc>
              </a:pPr>
              <a:r>
                <a:rPr lang="en-US" sz="18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Seminar Internasional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26671667"/>
      </p:ext>
    </p:extLst>
  </p:cSld>
  <p:clrMapOvr>
    <a:masterClrMapping/>
  </p:clrMapOvr>
  <p:transition spd="slow">
    <p:cover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t="-8989" b="-8989"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16985881" y="8984881"/>
            <a:ext cx="273419" cy="273419"/>
          </a:xfrm>
          <a:custGeom>
            <a:avLst/>
            <a:gdLst/>
            <a:ahLst/>
            <a:cxnLst/>
            <a:rect l="l" t="t" r="r" b="b"/>
            <a:pathLst>
              <a:path w="273419" h="273419">
                <a:moveTo>
                  <a:pt x="0" y="0"/>
                </a:moveTo>
                <a:lnTo>
                  <a:pt x="273419" y="0"/>
                </a:lnTo>
                <a:lnTo>
                  <a:pt x="273419" y="273419"/>
                </a:lnTo>
                <a:lnTo>
                  <a:pt x="0" y="27341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TextBox 4"/>
          <p:cNvSpPr txBox="1"/>
          <p:nvPr/>
        </p:nvSpPr>
        <p:spPr>
          <a:xfrm>
            <a:off x="1207816" y="9034290"/>
            <a:ext cx="4083445" cy="2240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746"/>
              </a:lnSpc>
            </a:pPr>
            <a:r>
              <a:rPr lang="en-US" sz="1800">
                <a:solidFill>
                  <a:srgbClr val="FFFFFF"/>
                </a:solidFill>
                <a:latin typeface="Open Sans"/>
                <a:ea typeface="Open Sans"/>
                <a:cs typeface="Open Sans"/>
                <a:sym typeface="Open Sans"/>
              </a:rPr>
              <a:t>Dr. Akhmad Fauzi Hamzah, SHI, M.Pd.I 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4700607" y="5031434"/>
            <a:ext cx="8886787" cy="8886787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>
                <a:alpha val="9804"/>
              </a:srgbClr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123825"/>
              <a:ext cx="660400" cy="61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46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806464" y="2956768"/>
            <a:ext cx="1622107" cy="1622107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>
                <a:alpha val="9804"/>
              </a:srgbClr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76200" y="123825"/>
              <a:ext cx="660400" cy="61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46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>
            <a:off x="14859428" y="2956768"/>
            <a:ext cx="1622107" cy="1622107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>
                <a:alpha val="9804"/>
              </a:srgbClr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123825"/>
              <a:ext cx="660400" cy="612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46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5884208" y="6270505"/>
            <a:ext cx="6519585" cy="766073"/>
            <a:chOff x="0" y="0"/>
            <a:chExt cx="3458625" cy="4064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458625" cy="406400"/>
            </a:xfrm>
            <a:custGeom>
              <a:avLst/>
              <a:gdLst/>
              <a:ahLst/>
              <a:cxnLst/>
              <a:rect l="l" t="t" r="r" b="b"/>
              <a:pathLst>
                <a:path w="3458625" h="406400">
                  <a:moveTo>
                    <a:pt x="3255425" y="0"/>
                  </a:moveTo>
                  <a:cubicBezTo>
                    <a:pt x="3367649" y="0"/>
                    <a:pt x="3458625" y="90976"/>
                    <a:pt x="3458625" y="203200"/>
                  </a:cubicBezTo>
                  <a:cubicBezTo>
                    <a:pt x="3458625" y="315424"/>
                    <a:pt x="3367649" y="406400"/>
                    <a:pt x="3255425" y="406400"/>
                  </a:cubicBezTo>
                  <a:lnTo>
                    <a:pt x="203200" y="406400"/>
                  </a:lnTo>
                  <a:cubicBezTo>
                    <a:pt x="90976" y="406400"/>
                    <a:pt x="0" y="315424"/>
                    <a:pt x="0" y="203200"/>
                  </a:cubicBezTo>
                  <a:cubicBezTo>
                    <a:pt x="0" y="90976"/>
                    <a:pt x="90976" y="0"/>
                    <a:pt x="2032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47625"/>
              <a:ext cx="3458625" cy="3587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746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14595602" y="8956306"/>
            <a:ext cx="2283369" cy="3019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560"/>
              </a:lnSpc>
            </a:pPr>
            <a:r>
              <a:rPr lang="en-US" sz="1802">
                <a:solidFill>
                  <a:srgbClr val="FFFFFF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Selesai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2873916" y="3056029"/>
            <a:ext cx="12540168" cy="1699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39"/>
              </a:lnSpc>
            </a:pPr>
            <a:r>
              <a:rPr lang="en-US" sz="12999">
                <a:solidFill>
                  <a:srgbClr val="FFFFFF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TERIMA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2873916" y="4576601"/>
            <a:ext cx="12540168" cy="1699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39"/>
              </a:lnSpc>
            </a:pPr>
            <a:r>
              <a:rPr lang="en-US" sz="12999">
                <a:solidFill>
                  <a:srgbClr val="FACA2A"/>
                </a:solidFill>
                <a:latin typeface="Poppins Semi-Bold"/>
                <a:ea typeface="Poppins Semi-Bold"/>
                <a:cs typeface="Poppins Semi-Bold"/>
                <a:sym typeface="Poppins Semi-Bold"/>
              </a:rPr>
              <a:t>KASIH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6077265" y="6371661"/>
            <a:ext cx="6133469" cy="5066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264"/>
              </a:lnSpc>
            </a:pPr>
            <a:r>
              <a:rPr lang="en-US" sz="3002">
                <a:solidFill>
                  <a:srgbClr val="183064"/>
                </a:solidFill>
                <a:latin typeface="Open Sans Bold"/>
                <a:ea typeface="Open Sans Bold"/>
                <a:cs typeface="Open Sans Bold"/>
                <a:sym typeface="Open Sans Bold"/>
              </a:rPr>
              <a:t>Seminar Internasional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405603" y="523255"/>
            <a:ext cx="16844172" cy="1282543"/>
            <a:chOff x="0" y="0"/>
            <a:chExt cx="22458896" cy="1710057"/>
          </a:xfrm>
        </p:grpSpPr>
        <p:grpSp>
          <p:nvGrpSpPr>
            <p:cNvPr id="22" name="Group 22"/>
            <p:cNvGrpSpPr/>
            <p:nvPr/>
          </p:nvGrpSpPr>
          <p:grpSpPr>
            <a:xfrm>
              <a:off x="23747" y="63228"/>
              <a:ext cx="17003256" cy="1583601"/>
              <a:chOff x="0" y="0"/>
              <a:chExt cx="3358668" cy="312810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3358668" cy="312810"/>
              </a:xfrm>
              <a:custGeom>
                <a:avLst/>
                <a:gdLst/>
                <a:ahLst/>
                <a:cxnLst/>
                <a:rect l="l" t="t" r="r" b="b"/>
                <a:pathLst>
                  <a:path w="3358668" h="312810">
                    <a:moveTo>
                      <a:pt x="30962" y="0"/>
                    </a:moveTo>
                    <a:lnTo>
                      <a:pt x="3327706" y="0"/>
                    </a:lnTo>
                    <a:cubicBezTo>
                      <a:pt x="3344806" y="0"/>
                      <a:pt x="3358668" y="13862"/>
                      <a:pt x="3358668" y="30962"/>
                    </a:cubicBezTo>
                    <a:lnTo>
                      <a:pt x="3358668" y="281848"/>
                    </a:lnTo>
                    <a:cubicBezTo>
                      <a:pt x="3358668" y="290060"/>
                      <a:pt x="3355406" y="297935"/>
                      <a:pt x="3349599" y="303742"/>
                    </a:cubicBezTo>
                    <a:cubicBezTo>
                      <a:pt x="3343793" y="309548"/>
                      <a:pt x="3335918" y="312810"/>
                      <a:pt x="3327706" y="312810"/>
                    </a:cubicBezTo>
                    <a:lnTo>
                      <a:pt x="30962" y="312810"/>
                    </a:lnTo>
                    <a:cubicBezTo>
                      <a:pt x="13862" y="312810"/>
                      <a:pt x="0" y="298948"/>
                      <a:pt x="0" y="281848"/>
                    </a:cubicBezTo>
                    <a:lnTo>
                      <a:pt x="0" y="30962"/>
                    </a:lnTo>
                    <a:cubicBezTo>
                      <a:pt x="0" y="13862"/>
                      <a:pt x="13862" y="0"/>
                      <a:pt x="30962" y="0"/>
                    </a:cubicBezTo>
                    <a:close/>
                  </a:path>
                </a:pathLst>
              </a:custGeom>
              <a:solidFill>
                <a:srgbClr val="FFFFFF"/>
              </a:solidFill>
            </p:spPr>
          </p:sp>
          <p:sp>
            <p:nvSpPr>
              <p:cNvPr id="24" name="TextBox 24"/>
              <p:cNvSpPr txBox="1"/>
              <p:nvPr/>
            </p:nvSpPr>
            <p:spPr>
              <a:xfrm>
                <a:off x="0" y="-38100"/>
                <a:ext cx="3358668" cy="350910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659"/>
                  </a:lnSpc>
                </a:pPr>
                <a:endParaRPr/>
              </a:p>
            </p:txBody>
          </p:sp>
        </p:grpSp>
        <p:sp>
          <p:nvSpPr>
            <p:cNvPr id="25" name="Freeform 25"/>
            <p:cNvSpPr/>
            <p:nvPr/>
          </p:nvSpPr>
          <p:spPr>
            <a:xfrm>
              <a:off x="0" y="0"/>
              <a:ext cx="17027003" cy="1710057"/>
            </a:xfrm>
            <a:custGeom>
              <a:avLst/>
              <a:gdLst/>
              <a:ahLst/>
              <a:cxnLst/>
              <a:rect l="l" t="t" r="r" b="b"/>
              <a:pathLst>
                <a:path w="17027003" h="1710057">
                  <a:moveTo>
                    <a:pt x="0" y="0"/>
                  </a:moveTo>
                  <a:lnTo>
                    <a:pt x="17027003" y="0"/>
                  </a:lnTo>
                  <a:lnTo>
                    <a:pt x="17027003" y="1710057"/>
                  </a:lnTo>
                  <a:lnTo>
                    <a:pt x="0" y="1710057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r="-149"/>
              </a:stretch>
            </a:blipFill>
          </p:spPr>
        </p:sp>
        <p:sp>
          <p:nvSpPr>
            <p:cNvPr id="26" name="TextBox 26"/>
            <p:cNvSpPr txBox="1"/>
            <p:nvPr/>
          </p:nvSpPr>
          <p:spPr>
            <a:xfrm>
              <a:off x="17027003" y="721552"/>
              <a:ext cx="5431893" cy="31457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1746"/>
                </a:lnSpc>
              </a:pPr>
              <a:r>
                <a:rPr lang="en-US" sz="1800">
                  <a:solidFill>
                    <a:srgbClr val="FFFFFF"/>
                  </a:solidFill>
                  <a:latin typeface="Open Sans"/>
                  <a:ea typeface="Open Sans"/>
                  <a:cs typeface="Open Sans"/>
                  <a:sym typeface="Open Sans"/>
                </a:rPr>
                <a:t>Seminar Internasional</a:t>
              </a:r>
            </a:p>
          </p:txBody>
        </p:sp>
      </p:grpSp>
    </p:spTree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5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750"/>
                            </p:stCondLst>
                            <p:childTnLst>
                              <p:par>
                                <p:cTn id="4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000"/>
                            </p:stCondLst>
                            <p:childTnLst>
                              <p:par>
                                <p:cTn id="5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7" grpId="0"/>
      <p:bldP spid="18" grpId="0"/>
      <p:bldP spid="19" grpId="0"/>
      <p:bldP spid="2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</TotalTime>
  <Words>773</Words>
  <Application>Microsoft Office PowerPoint</Application>
  <PresentationFormat>Custom</PresentationFormat>
  <Paragraphs>136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1" baseType="lpstr">
      <vt:lpstr>Poppins Bold</vt:lpstr>
      <vt:lpstr>Poppins Semi-Bold</vt:lpstr>
      <vt:lpstr>Open Sans</vt:lpstr>
      <vt:lpstr>Open Sans Bold</vt:lpstr>
      <vt:lpstr>Calibri</vt:lpstr>
      <vt:lpstr>Arial</vt:lpstr>
      <vt:lpstr>Mirza</vt:lpstr>
      <vt:lpstr>Open Sans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Seminar Internasional Hijrah di Era Digital</dc:title>
  <cp:lastModifiedBy>Lenovo Indonesia</cp:lastModifiedBy>
  <cp:revision>19</cp:revision>
  <dcterms:created xsi:type="dcterms:W3CDTF">2006-08-16T00:00:00Z</dcterms:created>
  <dcterms:modified xsi:type="dcterms:W3CDTF">2024-07-08T03:15:40Z</dcterms:modified>
  <dc:identifier>DAGKQRaA7B8</dc:identifier>
</cp:coreProperties>
</file>